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1B_9A5C8984.xml" ContentType="application/vnd.ms-powerpoint.comments+xml"/>
  <Override PartName="/ppt/notesSlides/notesSlide3.xml" ContentType="application/vnd.openxmlformats-officedocument.presentationml.notesSlide+xml"/>
  <Override PartName="/ppt/comments/modernComment_138_1D731761.xml" ContentType="application/vnd.ms-powerpoint.comments+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modernComment_14B_CC88D365.xml" ContentType="application/vnd.ms-powerpoint.comments+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326" r:id="rId3"/>
    <p:sldId id="332" r:id="rId4"/>
    <p:sldId id="283" r:id="rId5"/>
    <p:sldId id="312" r:id="rId6"/>
    <p:sldId id="335" r:id="rId7"/>
    <p:sldId id="300" r:id="rId8"/>
    <p:sldId id="333" r:id="rId9"/>
    <p:sldId id="334" r:id="rId10"/>
    <p:sldId id="331" r:id="rId11"/>
    <p:sldId id="308" r:id="rId12"/>
    <p:sldId id="336" r:id="rId13"/>
    <p:sldId id="309" r:id="rId14"/>
    <p:sldId id="257" r:id="rId15"/>
  </p:sldIdLst>
  <p:sldSz cx="12192000" cy="6858000"/>
  <p:notesSz cx="6858000" cy="9144000"/>
  <p:defaultText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032E12-F341-7EB7-C190-D9E90789978E}" name="Ceren Karaciğer" initials="CK" userId="S::ckaraciger@boden-law.com::7ae04127-b8a5-4897-9252-fb1144e4e636" providerId="AD"/>
  <p188:author id="{FE399131-3423-A867-5F06-18D427835B01}" name="Can Yıldız" initials="CY" userId="S::cyildiz@boden-law.com::8ea1c46e-87a3-4556-892e-5203cdd0021f" providerId="AD"/>
  <p188:author id="{3C2C7788-8DD4-CED5-D461-69428C713E4D}" name="Dila Küçükali" initials="DK" userId="S::dkucukali@boden-law.com::8a4f655e-a26c-46e6-ac24-9008fb28c35b" providerId="AD"/>
  <p188:author id="{610087C6-F421-228F-4F0C-CA448D9E5F0B}" name="Yaren Yağdereli" initials="YY" userId="Yaren Yağdereli" providerId="None"/>
  <p188:author id="{13CCE6EF-1CF7-EFF5-33DE-170728944946}" name="Değer Boden" initials="DB" userId="S::dboden@boden-law.com::5c9862b9-2951-4385-92c9-02f0b4c088b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404040"/>
    <a:srgbClr val="D46100"/>
    <a:srgbClr val="FAF9F9"/>
    <a:srgbClr val="EE98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128070-9F6B-4FDB-88A4-834ACE6DB7C0}" v="1" dt="2026-01-19T16:58:32.6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825" autoAdjust="0"/>
    <p:restoredTop sz="89636" autoAdjust="0"/>
  </p:normalViewPr>
  <p:slideViewPr>
    <p:cSldViewPr snapToGrid="0" snapToObjects="1">
      <p:cViewPr varScale="1">
        <p:scale>
          <a:sx n="57" d="100"/>
          <a:sy n="57" d="100"/>
        </p:scale>
        <p:origin x="412" y="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49" d="100"/>
          <a:sy n="49" d="100"/>
        </p:scale>
        <p:origin x="2740" y="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comments/modernComment_11B_9A5C8984.xml><?xml version="1.0" encoding="utf-8"?>
<p188:cmLst xmlns:a="http://schemas.openxmlformats.org/drawingml/2006/main" xmlns:r="http://schemas.openxmlformats.org/officeDocument/2006/relationships" xmlns:p188="http://schemas.microsoft.com/office/powerpoint/2018/8/main">
  <p188:cm id="{2B920CC3-3874-40A4-8197-AE22A4B2E1DA}" authorId="{FE399131-3423-A867-5F06-18D427835B01}" status="resolved" created="2026-01-06T15:37:13.602" complete="100000">
    <ac:txMkLst xmlns:ac="http://schemas.microsoft.com/office/drawing/2013/main/command">
      <pc:docMk xmlns:pc="http://schemas.microsoft.com/office/powerpoint/2013/main/command"/>
      <pc:sldMk xmlns:pc="http://schemas.microsoft.com/office/powerpoint/2013/main/command" cId="2589755780" sldId="283"/>
      <ac:spMk id="8" creationId="{F9A5C2A6-AAFB-29C3-B461-4074741FA740}"/>
      <ac:txMk cp="0" len="30">
        <ac:context len="31" hash="4126314103"/>
      </ac:txMk>
    </ac:txMkLst>
    <p188:pos x="5948680" y="285294"/>
    <p188:txBody>
      <a:bodyPr/>
      <a:lstStyle/>
      <a:p>
        <a:r>
          <a:rPr lang="en-US"/>
          <a:t>Konu başlıkları diğer slaytlarda da tekrar etse daha iyi olur.</a:t>
        </a:r>
      </a:p>
    </p188:txBody>
    <p188:extLst>
      <p:ext xmlns:p="http://schemas.openxmlformats.org/presentationml/2006/main" uri="{57CB4572-C831-44C2-8A1C-0ADB6CCDFE69}">
        <p223:reactions xmlns:p223="http://schemas.microsoft.com/office/powerpoint/2022/03/main">
          <p223:rxn type="👍">
            <p223:instance time="2026-01-06T16:47:30.125" authorId="{D4032E12-F341-7EB7-C190-D9E90789978E}"/>
          </p223:rxn>
        </p223:reactions>
      </p:ext>
    </p188:extLst>
  </p188:cm>
  <p188:cm id="{0E02D1A4-0786-4855-8F60-EBFB433624C7}" authorId="{13CCE6EF-1CF7-EFF5-33DE-170728944946}" status="resolved" created="2026-01-15T10:31:26.075" complete="100000">
    <ac:txMkLst xmlns:ac="http://schemas.microsoft.com/office/drawing/2013/main/command">
      <pc:docMk xmlns:pc="http://schemas.microsoft.com/office/powerpoint/2013/main/command"/>
      <pc:sldMk xmlns:pc="http://schemas.microsoft.com/office/powerpoint/2013/main/command" cId="2589755780" sldId="283"/>
      <ac:spMk id="5" creationId="{46B3BD81-217E-214A-971B-006A7A4D9771}"/>
      <ac:txMk cp="532">
        <ac:context len="1015" hash="3786735853"/>
      </ac:txMk>
    </ac:txMkLst>
    <p188:pos x="4755586" y="1573409"/>
    <p188:txBody>
      <a:bodyPr/>
      <a:lstStyle/>
      <a:p>
        <a:r>
          <a:rPr lang="en-US"/>
          <a:t>Bunu tanımlayalım</a:t>
        </a:r>
      </a:p>
    </p188:txBody>
    <p188:extLst>
      <p:ext xmlns:p="http://schemas.openxmlformats.org/presentationml/2006/main" uri="{57CB4572-C831-44C2-8A1C-0ADB6CCDFE69}">
        <p223:reactions xmlns:p223="http://schemas.microsoft.com/office/powerpoint/2022/03/main">
          <p223:rxn type="👍">
            <p223:instance time="2026-01-15T10:48:03.418" authorId="{D4032E12-F341-7EB7-C190-D9E90789978E}"/>
          </p223:rxn>
        </p223:reactions>
      </p:ext>
    </p188:extLst>
  </p188:cm>
  <p188:cm id="{CD83BF18-70ED-4C10-A211-3ADF29371336}" authorId="{13CCE6EF-1CF7-EFF5-33DE-170728944946}" status="resolved" created="2026-01-15T10:31:38.572" complete="100000">
    <ac:txMkLst xmlns:ac="http://schemas.microsoft.com/office/drawing/2013/main/command">
      <pc:docMk xmlns:pc="http://schemas.microsoft.com/office/powerpoint/2013/main/command"/>
      <pc:sldMk xmlns:pc="http://schemas.microsoft.com/office/powerpoint/2013/main/command" cId="2589755780" sldId="283"/>
      <ac:spMk id="5" creationId="{46B3BD81-217E-214A-971B-006A7A4D9771}"/>
      <ac:txMk cp="532">
        <ac:context len="1015" hash="3786735853"/>
      </ac:txMk>
    </ac:txMkLst>
    <p188:pos x="7028523" y="1886918"/>
    <p188:txBody>
      <a:bodyPr/>
      <a:lstStyle/>
      <a:p>
        <a:r>
          <a:rPr lang="en-US"/>
          <a:t>Bunu tanımlayalım</a:t>
        </a:r>
      </a:p>
    </p188:txBody>
    <p188:extLst>
      <p:ext xmlns:p="http://schemas.openxmlformats.org/presentationml/2006/main" uri="{57CB4572-C831-44C2-8A1C-0ADB6CCDFE69}">
        <p223:reactions xmlns:p223="http://schemas.microsoft.com/office/powerpoint/2022/03/main">
          <p223:rxn type="👍">
            <p223:instance time="2026-01-15T10:48:07.159" authorId="{D4032E12-F341-7EB7-C190-D9E90789978E}"/>
          </p223:rxn>
        </p223:reactions>
      </p:ext>
    </p188:extLst>
  </p188:cm>
  <p188:cm id="{9FA37273-693C-4AEE-BBE0-E08CB0F7B156}" authorId="{13CCE6EF-1CF7-EFF5-33DE-170728944946}" created="2026-01-15T10:35:02.377">
    <ac:txMkLst xmlns:ac="http://schemas.microsoft.com/office/drawing/2013/main/command">
      <pc:docMk xmlns:pc="http://schemas.microsoft.com/office/powerpoint/2013/main/command"/>
      <pc:sldMk xmlns:pc="http://schemas.microsoft.com/office/powerpoint/2013/main/command" cId="2589755780" sldId="283"/>
      <ac:spMk id="5" creationId="{46B3BD81-217E-214A-971B-006A7A4D9771}"/>
      <ac:txMk cp="532">
        <ac:context len="1015" hash="3786735853"/>
      </ac:txMk>
    </ac:txMkLst>
    <p188:pos x="11038820" y="1272964"/>
    <p188:replyLst>
      <p188:reply id="{3B132C0C-49B6-40B1-B397-FC1FFC68BBD9}" authorId="{D4032E12-F341-7EB7-C190-D9E90789978E}" created="2026-01-15T12:00:24.131">
        <p188:txBody>
          <a:bodyPr/>
          <a:lstStyle/>
          <a:p>
            <a:r>
              <a:rPr lang="en-GB"/>
              <a:t>Düzelttim Değer Hanım</a:t>
            </a:r>
          </a:p>
        </p188:txBody>
      </p188:reply>
    </p188:replyLst>
    <p188:txBody>
      <a:bodyPr/>
      <a:lstStyle/>
      <a:p>
        <a:r>
          <a:rPr lang="en-US"/>
          <a:t>Bu paragraf bir sonraki sayfadaki regulatory changes ile alakalı değil mi? Onu özetlemiyor mu? Bunu onların önüne alıp bullet point diğerlerini birer cümle listelesek daha reader friendly olur. Aşağıdaki sayfa çok kalabalık olmuş. </a:t>
        </a:r>
      </a:p>
    </p188:txBody>
  </p188:cm>
</p188:cmLst>
</file>

<file path=ppt/comments/modernComment_138_1D731761.xml><?xml version="1.0" encoding="utf-8"?>
<p188:cmLst xmlns:a="http://schemas.openxmlformats.org/drawingml/2006/main" xmlns:r="http://schemas.openxmlformats.org/officeDocument/2006/relationships" xmlns:p188="http://schemas.microsoft.com/office/powerpoint/2018/8/main">
  <p188:cm id="{738A7587-A03D-4C70-BB3F-A3C2C95B9171}" authorId="{FE399131-3423-A867-5F06-18D427835B01}" status="resolved" created="2026-01-06T15:36:20.840" complete="100000">
    <ac:txMkLst xmlns:ac="http://schemas.microsoft.com/office/drawing/2013/main/command">
      <pc:docMk xmlns:pc="http://schemas.microsoft.com/office/powerpoint/2013/main/command"/>
      <pc:sldMk xmlns:pc="http://schemas.microsoft.com/office/powerpoint/2013/main/command" cId="494081889" sldId="312"/>
      <ac:spMk id="13" creationId="{7B1EB563-E414-D87D-9AAE-12676EB9E78A}"/>
      <ac:txMk cp="318">
        <ac:context len="999" hash="2105626781"/>
      </ac:txMk>
    </ac:txMkLst>
    <p188:pos x="10862655" y="1379548"/>
    <p188:txBody>
      <a:bodyPr/>
      <a:lstStyle/>
      <a:p>
        <a:r>
          <a:rPr lang="en-US"/>
          <a:t>Bunlar 2025’e özel olmadığından çıkartılabilir diye düşündüm.</a:t>
        </a:r>
      </a:p>
    </p188:txBody>
    <p188:extLst>
      <p:ext xmlns:p="http://schemas.openxmlformats.org/presentationml/2006/main" uri="{57CB4572-C831-44C2-8A1C-0ADB6CCDFE69}">
        <p223:reactions xmlns:p223="http://schemas.microsoft.com/office/powerpoint/2022/03/main">
          <p223:rxn type="👍">
            <p223:instance time="2026-01-06T16:51:14.647" authorId="{D4032E12-F341-7EB7-C190-D9E90789978E}"/>
          </p223:rxn>
        </p223:reactions>
      </p:ext>
    </p188:extLst>
  </p188:cm>
  <p188:cm id="{6457DAA2-43A0-4296-80BE-60EEE1BB5F61}" authorId="{13CCE6EF-1CF7-EFF5-33DE-170728944946}" created="2026-01-13T13:40:45.308">
    <ac:txMkLst xmlns:ac="http://schemas.microsoft.com/office/drawing/2013/main/command">
      <pc:docMk xmlns:pc="http://schemas.microsoft.com/office/powerpoint/2013/main/command"/>
      <pc:sldMk xmlns:pc="http://schemas.microsoft.com/office/powerpoint/2013/main/command" cId="494081889" sldId="312"/>
      <ac:spMk id="13" creationId="{7B1EB563-E414-D87D-9AAE-12676EB9E78A}"/>
      <ac:txMk cp="1419">
        <ac:context len="1457" hash="1990342767"/>
      </ac:txMk>
    </ac:txMkLst>
    <p188:pos x="10857269" y="2622006"/>
    <p188:replyLst>
      <p188:reply id="{318B45BE-D6DB-4268-BCEC-5D121DC40262}" authorId="{D4032E12-F341-7EB7-C190-D9E90789978E}" created="2026-01-13T13:54:32.464">
        <p188:txBody>
          <a:bodyPr/>
          <a:lstStyle/>
          <a:p>
            <a:r>
              <a:rPr lang="en-GB"/>
              <a:t>Değer Hanım, bunu ilk versiyonda ay- ay ayırırken eklemiştim. Çıkarmayı unutmuşum. Çıkarıyorum.</a:t>
            </a:r>
          </a:p>
        </p188:txBody>
      </p188:reply>
    </p188:replyLst>
    <p188:txBody>
      <a:bodyPr/>
      <a:lstStyle/>
      <a:p>
        <a:r>
          <a:rPr lang="en-US"/>
          <a:t>Bu her 3 ayda değişmiyor mu neden Nisan 2025’i yazdık yalnızca, hala geçerli mi bu cap? </a:t>
        </a:r>
      </a:p>
    </p188:txBody>
  </p188:cm>
  <p188:cm id="{51E5AB44-1ED8-45A1-BE77-9FA4C3E25854}" authorId="{13CCE6EF-1CF7-EFF5-33DE-170728944946}" created="2026-01-13T13:41:59.461">
    <pc:sldMkLst xmlns:pc="http://schemas.microsoft.com/office/powerpoint/2013/main/command">
      <pc:docMk/>
      <pc:sldMk cId="494081889" sldId="312"/>
    </pc:sldMkLst>
    <p188:replyLst>
      <p188:reply id="{35391456-F978-4D82-9D06-05D36B61CCB2}" authorId="{D4032E12-F341-7EB7-C190-D9E90789978E}" created="2026-01-13T14:11:56.075">
        <p188:txBody>
          <a:bodyPr/>
          <a:lstStyle/>
          <a:p>
            <a:r>
              <a:rPr lang="en-GB"/>
              <a:t>Birleştirdim Değer Hanım. </a:t>
            </a:r>
          </a:p>
        </p188:txBody>
      </p188:reply>
    </p188:replyLst>
    <p188:txBody>
      <a:bodyPr/>
      <a:lstStyle/>
      <a:p>
        <a:r>
          <a:rPr lang="en-US"/>
          <a:t>Yukarıda bahsettiğin ancillary service amendmenttan farklı bir şey var mı burada? Orayla birleştirelim. </a:t>
        </a:r>
      </a:p>
    </p188:txBody>
  </p188:cm>
  <p188:cm id="{99DBB9F0-A75A-493E-A1A9-B479902476AC}" authorId="{13CCE6EF-1CF7-EFF5-33DE-170728944946}" created="2026-01-19T11:18:59.698">
    <ac:txMkLst xmlns:ac="http://schemas.microsoft.com/office/drawing/2013/main/command">
      <pc:docMk xmlns:pc="http://schemas.microsoft.com/office/powerpoint/2013/main/command"/>
      <pc:sldMk xmlns:pc="http://schemas.microsoft.com/office/powerpoint/2013/main/command" cId="494081889" sldId="312"/>
      <ac:spMk id="13" creationId="{7B1EB563-E414-D87D-9AAE-12676EB9E78A}"/>
      <ac:txMk cp="998">
        <ac:context len="999" hash="2105626781"/>
      </ac:txMk>
    </ac:txMkLst>
    <p188:pos x="1357826" y="1402012"/>
    <p188:txBody>
      <a:bodyPr/>
      <a:lstStyle/>
      <a:p>
        <a:r>
          <a:rPr lang="en-US"/>
          <a:t>Bu expanded ne demek ne expand oldu anlamadım</a:t>
        </a:r>
      </a:p>
    </p188:txBody>
  </p188:cm>
</p188:cmLst>
</file>

<file path=ppt/comments/modernComment_14B_CC88D365.xml><?xml version="1.0" encoding="utf-8"?>
<p188:cmLst xmlns:a="http://schemas.openxmlformats.org/drawingml/2006/main" xmlns:r="http://schemas.openxmlformats.org/officeDocument/2006/relationships" xmlns:p188="http://schemas.microsoft.com/office/powerpoint/2018/8/main">
  <p188:cm id="{C59ED67F-D56A-44DA-83CF-6A54FD54611D}" authorId="{FE399131-3423-A867-5F06-18D427835B01}" status="resolved" created="2026-01-06T16:35:56.087" complete="100000">
    <ac:txMkLst xmlns:ac="http://schemas.microsoft.com/office/drawing/2013/main/command">
      <pc:docMk xmlns:pc="http://schemas.microsoft.com/office/powerpoint/2013/main/command"/>
      <pc:sldMk xmlns:pc="http://schemas.microsoft.com/office/powerpoint/2013/main/command" cId="3431519077" sldId="331"/>
      <ac:spMk id="13" creationId="{26697FFF-2523-2AA2-E2A9-7077E07F5461}"/>
      <ac:txMk cp="597">
        <ac:context len="603" hash="4127846402"/>
      </ac:txMk>
    </ac:txMkLst>
    <p188:pos x="10525133" y="559261"/>
    <p188:txBody>
      <a:bodyPr/>
      <a:lstStyle/>
      <a:p>
        <a:r>
          <a:rPr lang="en-US"/>
          <a:t>Bu bölüm tek bir paragraf halinde kısaltılabilir.</a:t>
        </a:r>
      </a:p>
    </p188:txBody>
    <p188:extLst>
      <p:ext xmlns:p="http://schemas.openxmlformats.org/presentationml/2006/main" uri="{57CB4572-C831-44C2-8A1C-0ADB6CCDFE69}">
        <p223:reactions xmlns:p223="http://schemas.microsoft.com/office/powerpoint/2022/03/main">
          <p223:rxn type="👍">
            <p223:instance time="2026-01-06T16:59:13.171" authorId="{D4032E12-F341-7EB7-C190-D9E90789978E}"/>
          </p223:rxn>
        </p223:reactions>
      </p:ext>
    </p188:extLst>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4C9EBE-9EA8-4550-95C1-C2FE21F3DDA6}" type="datetimeFigureOut">
              <a:rPr lang="tr-TR" smtClean="0"/>
              <a:t>20.01.2026</a:t>
            </a:fld>
            <a:endParaRPr lang="tr-TR"/>
          </a:p>
        </p:txBody>
      </p:sp>
      <p:sp>
        <p:nvSpPr>
          <p:cNvPr id="4" name="Slayt Resmi Yer Tutucusu 3"/>
          <p:cNvSpPr>
            <a:spLocks noGrp="1" noRot="1" noChangeAspect="1"/>
          </p:cNvSpPr>
          <p:nvPr>
            <p:ph type="sldImg" idx="2"/>
          </p:nvPr>
        </p:nvSpPr>
        <p:spPr>
          <a:xfrm>
            <a:off x="685800" y="886619"/>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CC4299-9899-49EA-AFFD-0A8B0781F20D}" type="slidenum">
              <a:rPr lang="tr-TR" smtClean="0"/>
              <a:t>‹#›</a:t>
            </a:fld>
            <a:endParaRPr lang="tr-TR"/>
          </a:p>
        </p:txBody>
      </p:sp>
    </p:spTree>
    <p:extLst>
      <p:ext uri="{BB962C8B-B14F-4D97-AF65-F5344CB8AC3E}">
        <p14:creationId xmlns:p14="http://schemas.microsoft.com/office/powerpoint/2010/main" val="1087531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77985-8315-D1F8-3868-F088FD252C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416E05-F22C-CFE1-ACE2-7FFEA8A2A11C}"/>
              </a:ext>
            </a:extLst>
          </p:cNvPr>
          <p:cNvSpPr>
            <a:spLocks noGrp="1" noRot="1" noChangeAspect="1"/>
          </p:cNvSpPr>
          <p:nvPr>
            <p:ph type="sldImg"/>
          </p:nvPr>
        </p:nvSpPr>
        <p:spPr>
          <a:xfrm>
            <a:off x="685800" y="887413"/>
            <a:ext cx="5486400" cy="3086100"/>
          </a:xfrm>
        </p:spPr>
      </p:sp>
      <p:sp>
        <p:nvSpPr>
          <p:cNvPr id="3" name="Notes Placeholder 2">
            <a:extLst>
              <a:ext uri="{FF2B5EF4-FFF2-40B4-BE49-F238E27FC236}">
                <a16:creationId xmlns:a16="http://schemas.microsoft.com/office/drawing/2014/main" id="{20F8D073-B821-E407-3EC3-397266C44EA6}"/>
              </a:ext>
            </a:extLst>
          </p:cNvPr>
          <p:cNvSpPr>
            <a:spLocks noGrp="1"/>
          </p:cNvSpPr>
          <p:nvPr>
            <p:ph type="body" idx="1"/>
          </p:nvPr>
        </p:nvSpPr>
        <p:spPr/>
        <p:txBody>
          <a:bodyPr/>
          <a:lstStyle/>
          <a:p>
            <a:endParaRPr lang="tr-TR" dirty="0"/>
          </a:p>
        </p:txBody>
      </p:sp>
      <p:sp>
        <p:nvSpPr>
          <p:cNvPr id="4" name="Slide Number Placeholder 3">
            <a:extLst>
              <a:ext uri="{FF2B5EF4-FFF2-40B4-BE49-F238E27FC236}">
                <a16:creationId xmlns:a16="http://schemas.microsoft.com/office/drawing/2014/main" id="{46C0E635-7936-3795-0AC6-B776A2DF2AF7}"/>
              </a:ext>
            </a:extLst>
          </p:cNvPr>
          <p:cNvSpPr>
            <a:spLocks noGrp="1"/>
          </p:cNvSpPr>
          <p:nvPr>
            <p:ph type="sldNum" sz="quarter" idx="5"/>
          </p:nvPr>
        </p:nvSpPr>
        <p:spPr/>
        <p:txBody>
          <a:bodyPr/>
          <a:lstStyle/>
          <a:p>
            <a:fld id="{A6CC4299-9899-49EA-AFFD-0A8B0781F20D}" type="slidenum">
              <a:rPr lang="tr-TR" smtClean="0"/>
              <a:t>3</a:t>
            </a:fld>
            <a:endParaRPr lang="tr-TR"/>
          </a:p>
        </p:txBody>
      </p:sp>
    </p:spTree>
    <p:extLst>
      <p:ext uri="{BB962C8B-B14F-4D97-AF65-F5344CB8AC3E}">
        <p14:creationId xmlns:p14="http://schemas.microsoft.com/office/powerpoint/2010/main" val="1627308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887413"/>
            <a:ext cx="5486400" cy="3086100"/>
          </a:xfrm>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5"/>
          </p:nvPr>
        </p:nvSpPr>
        <p:spPr/>
        <p:txBody>
          <a:bodyPr/>
          <a:lstStyle/>
          <a:p>
            <a:fld id="{A6CC4299-9899-49EA-AFFD-0A8B0781F20D}" type="slidenum">
              <a:rPr lang="tr-TR" smtClean="0"/>
              <a:t>4</a:t>
            </a:fld>
            <a:endParaRPr lang="tr-TR"/>
          </a:p>
        </p:txBody>
      </p:sp>
    </p:spTree>
    <p:extLst>
      <p:ext uri="{BB962C8B-B14F-4D97-AF65-F5344CB8AC3E}">
        <p14:creationId xmlns:p14="http://schemas.microsoft.com/office/powerpoint/2010/main" val="3158708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887413"/>
            <a:ext cx="5486400" cy="3086100"/>
          </a:xfrm>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5"/>
          </p:nvPr>
        </p:nvSpPr>
        <p:spPr/>
        <p:txBody>
          <a:bodyPr/>
          <a:lstStyle/>
          <a:p>
            <a:fld id="{A6CC4299-9899-49EA-AFFD-0A8B0781F20D}" type="slidenum">
              <a:rPr lang="tr-TR" smtClean="0"/>
              <a:t>5</a:t>
            </a:fld>
            <a:endParaRPr lang="tr-TR"/>
          </a:p>
        </p:txBody>
      </p:sp>
    </p:spTree>
    <p:extLst>
      <p:ext uri="{BB962C8B-B14F-4D97-AF65-F5344CB8AC3E}">
        <p14:creationId xmlns:p14="http://schemas.microsoft.com/office/powerpoint/2010/main" val="359047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C4D66-2512-D6E9-C512-2D1D3E3EFC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175F7F-1B81-BAA8-7CCA-8DB8F5CE45AE}"/>
              </a:ext>
            </a:extLst>
          </p:cNvPr>
          <p:cNvSpPr>
            <a:spLocks noGrp="1" noRot="1" noChangeAspect="1"/>
          </p:cNvSpPr>
          <p:nvPr>
            <p:ph type="sldImg"/>
          </p:nvPr>
        </p:nvSpPr>
        <p:spPr>
          <a:xfrm>
            <a:off x="685800" y="887413"/>
            <a:ext cx="5486400" cy="3086100"/>
          </a:xfrm>
        </p:spPr>
      </p:sp>
      <p:sp>
        <p:nvSpPr>
          <p:cNvPr id="3" name="Notes Placeholder 2">
            <a:extLst>
              <a:ext uri="{FF2B5EF4-FFF2-40B4-BE49-F238E27FC236}">
                <a16:creationId xmlns:a16="http://schemas.microsoft.com/office/drawing/2014/main" id="{6A1B6E2D-DCF9-EF34-C7F0-BF894A637A77}"/>
              </a:ext>
            </a:extLst>
          </p:cNvPr>
          <p:cNvSpPr>
            <a:spLocks noGrp="1"/>
          </p:cNvSpPr>
          <p:nvPr>
            <p:ph type="body" idx="1"/>
          </p:nvPr>
        </p:nvSpPr>
        <p:spPr/>
        <p:txBody>
          <a:bodyPr/>
          <a:lstStyle/>
          <a:p>
            <a:endParaRPr lang="tr-TR" dirty="0"/>
          </a:p>
        </p:txBody>
      </p:sp>
      <p:sp>
        <p:nvSpPr>
          <p:cNvPr id="4" name="Slide Number Placeholder 3">
            <a:extLst>
              <a:ext uri="{FF2B5EF4-FFF2-40B4-BE49-F238E27FC236}">
                <a16:creationId xmlns:a16="http://schemas.microsoft.com/office/drawing/2014/main" id="{929DA78E-84CA-A1BB-216A-84CD532FEFC9}"/>
              </a:ext>
            </a:extLst>
          </p:cNvPr>
          <p:cNvSpPr>
            <a:spLocks noGrp="1"/>
          </p:cNvSpPr>
          <p:nvPr>
            <p:ph type="sldNum" sz="quarter" idx="5"/>
          </p:nvPr>
        </p:nvSpPr>
        <p:spPr/>
        <p:txBody>
          <a:bodyPr/>
          <a:lstStyle/>
          <a:p>
            <a:fld id="{A6CC4299-9899-49EA-AFFD-0A8B0781F20D}" type="slidenum">
              <a:rPr lang="tr-TR" smtClean="0"/>
              <a:t>8</a:t>
            </a:fld>
            <a:endParaRPr lang="tr-TR"/>
          </a:p>
        </p:txBody>
      </p:sp>
    </p:spTree>
    <p:extLst>
      <p:ext uri="{BB962C8B-B14F-4D97-AF65-F5344CB8AC3E}">
        <p14:creationId xmlns:p14="http://schemas.microsoft.com/office/powerpoint/2010/main" val="9877955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E96D6-B43D-0FE9-D588-8111AB4216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3667A6-9EAB-D2CC-3D2A-6500335F28A6}"/>
              </a:ext>
            </a:extLst>
          </p:cNvPr>
          <p:cNvSpPr>
            <a:spLocks noGrp="1" noRot="1" noChangeAspect="1"/>
          </p:cNvSpPr>
          <p:nvPr>
            <p:ph type="sldImg"/>
          </p:nvPr>
        </p:nvSpPr>
        <p:spPr>
          <a:xfrm>
            <a:off x="685800" y="887413"/>
            <a:ext cx="5486400" cy="3086100"/>
          </a:xfrm>
        </p:spPr>
      </p:sp>
      <p:sp>
        <p:nvSpPr>
          <p:cNvPr id="3" name="Notes Placeholder 2">
            <a:extLst>
              <a:ext uri="{FF2B5EF4-FFF2-40B4-BE49-F238E27FC236}">
                <a16:creationId xmlns:a16="http://schemas.microsoft.com/office/drawing/2014/main" id="{4DAABE4E-BCC3-3A0B-8D6E-9E0DF3AB4331}"/>
              </a:ext>
            </a:extLst>
          </p:cNvPr>
          <p:cNvSpPr>
            <a:spLocks noGrp="1"/>
          </p:cNvSpPr>
          <p:nvPr>
            <p:ph type="body" idx="1"/>
          </p:nvPr>
        </p:nvSpPr>
        <p:spPr/>
        <p:txBody>
          <a:bodyPr/>
          <a:lstStyle/>
          <a:p>
            <a:endParaRPr lang="tr-TR" dirty="0"/>
          </a:p>
        </p:txBody>
      </p:sp>
      <p:sp>
        <p:nvSpPr>
          <p:cNvPr id="4" name="Slide Number Placeholder 3">
            <a:extLst>
              <a:ext uri="{FF2B5EF4-FFF2-40B4-BE49-F238E27FC236}">
                <a16:creationId xmlns:a16="http://schemas.microsoft.com/office/drawing/2014/main" id="{17395F49-A2D2-BD83-C34D-29197B8594A4}"/>
              </a:ext>
            </a:extLst>
          </p:cNvPr>
          <p:cNvSpPr>
            <a:spLocks noGrp="1"/>
          </p:cNvSpPr>
          <p:nvPr>
            <p:ph type="sldNum" sz="quarter" idx="5"/>
          </p:nvPr>
        </p:nvSpPr>
        <p:spPr/>
        <p:txBody>
          <a:bodyPr/>
          <a:lstStyle/>
          <a:p>
            <a:fld id="{A6CC4299-9899-49EA-AFFD-0A8B0781F20D}" type="slidenum">
              <a:rPr lang="tr-TR" smtClean="0"/>
              <a:t>9</a:t>
            </a:fld>
            <a:endParaRPr lang="tr-TR"/>
          </a:p>
        </p:txBody>
      </p:sp>
    </p:spTree>
    <p:extLst>
      <p:ext uri="{BB962C8B-B14F-4D97-AF65-F5344CB8AC3E}">
        <p14:creationId xmlns:p14="http://schemas.microsoft.com/office/powerpoint/2010/main" val="3694643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293E2-B819-1C50-6F64-817FB925FD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47CDEB-2448-94FB-3F0A-A5996A087F2A}"/>
              </a:ext>
            </a:extLst>
          </p:cNvPr>
          <p:cNvSpPr>
            <a:spLocks noGrp="1" noRot="1" noChangeAspect="1"/>
          </p:cNvSpPr>
          <p:nvPr>
            <p:ph type="sldImg"/>
          </p:nvPr>
        </p:nvSpPr>
        <p:spPr>
          <a:xfrm>
            <a:off x="685800" y="887413"/>
            <a:ext cx="5486400" cy="3086100"/>
          </a:xfrm>
        </p:spPr>
      </p:sp>
      <p:sp>
        <p:nvSpPr>
          <p:cNvPr id="3" name="Notes Placeholder 2">
            <a:extLst>
              <a:ext uri="{FF2B5EF4-FFF2-40B4-BE49-F238E27FC236}">
                <a16:creationId xmlns:a16="http://schemas.microsoft.com/office/drawing/2014/main" id="{2431C6FB-C227-8E97-F25A-BEF2AD256301}"/>
              </a:ext>
            </a:extLst>
          </p:cNvPr>
          <p:cNvSpPr>
            <a:spLocks noGrp="1"/>
          </p:cNvSpPr>
          <p:nvPr>
            <p:ph type="body" idx="1"/>
          </p:nvPr>
        </p:nvSpPr>
        <p:spPr/>
        <p:txBody>
          <a:bodyPr/>
          <a:lstStyle/>
          <a:p>
            <a:endParaRPr lang="tr-TR" dirty="0"/>
          </a:p>
        </p:txBody>
      </p:sp>
      <p:sp>
        <p:nvSpPr>
          <p:cNvPr id="4" name="Slide Number Placeholder 3">
            <a:extLst>
              <a:ext uri="{FF2B5EF4-FFF2-40B4-BE49-F238E27FC236}">
                <a16:creationId xmlns:a16="http://schemas.microsoft.com/office/drawing/2014/main" id="{F7F30BE0-D84F-4476-1674-8828E230D420}"/>
              </a:ext>
            </a:extLst>
          </p:cNvPr>
          <p:cNvSpPr>
            <a:spLocks noGrp="1"/>
          </p:cNvSpPr>
          <p:nvPr>
            <p:ph type="sldNum" sz="quarter" idx="5"/>
          </p:nvPr>
        </p:nvSpPr>
        <p:spPr/>
        <p:txBody>
          <a:bodyPr/>
          <a:lstStyle/>
          <a:p>
            <a:fld id="{A6CC4299-9899-49EA-AFFD-0A8B0781F20D}" type="slidenum">
              <a:rPr lang="tr-TR" smtClean="0"/>
              <a:t>10</a:t>
            </a:fld>
            <a:endParaRPr lang="tr-TR"/>
          </a:p>
        </p:txBody>
      </p:sp>
    </p:spTree>
    <p:extLst>
      <p:ext uri="{BB962C8B-B14F-4D97-AF65-F5344CB8AC3E}">
        <p14:creationId xmlns:p14="http://schemas.microsoft.com/office/powerpoint/2010/main" val="3299090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887413"/>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6CC4299-9899-49EA-AFFD-0A8B0781F20D}" type="slidenum">
              <a:rPr lang="tr-TR" smtClean="0"/>
              <a:t>13</a:t>
            </a:fld>
            <a:endParaRPr lang="tr-TR"/>
          </a:p>
        </p:txBody>
      </p:sp>
    </p:spTree>
    <p:extLst>
      <p:ext uri="{BB962C8B-B14F-4D97-AF65-F5344CB8AC3E}">
        <p14:creationId xmlns:p14="http://schemas.microsoft.com/office/powerpoint/2010/main" val="2921683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F56DC-37AF-9A41-B0B0-5F3267EBCE8D}"/>
              </a:ext>
            </a:extLst>
          </p:cNvPr>
          <p:cNvSpPr>
            <a:spLocks noGrp="1"/>
          </p:cNvSpPr>
          <p:nvPr>
            <p:ph type="ctrTitle"/>
          </p:nvPr>
        </p:nvSpPr>
        <p:spPr>
          <a:xfrm>
            <a:off x="1524000" y="1122363"/>
            <a:ext cx="9144000" cy="2387600"/>
          </a:xfrm>
        </p:spPr>
        <p:txBody>
          <a:bodyPr anchor="b"/>
          <a:lstStyle>
            <a:lvl1pPr algn="ctr">
              <a:defRPr sz="6000">
                <a:latin typeface="Times New Roman" panose="02020603050405020304" pitchFamily="18" charset="0"/>
                <a:cs typeface="Times New Roman" panose="02020603050405020304" pitchFamily="18" charset="0"/>
              </a:defRPr>
            </a:lvl1pPr>
          </a:lstStyle>
          <a:p>
            <a:r>
              <a:rPr lang="en-US" dirty="0"/>
              <a:t>Click to edit Master title style</a:t>
            </a:r>
            <a:endParaRPr lang="en-TR" dirty="0"/>
          </a:p>
        </p:txBody>
      </p:sp>
      <p:sp>
        <p:nvSpPr>
          <p:cNvPr id="3" name="Subtitle 2">
            <a:extLst>
              <a:ext uri="{FF2B5EF4-FFF2-40B4-BE49-F238E27FC236}">
                <a16:creationId xmlns:a16="http://schemas.microsoft.com/office/drawing/2014/main" id="{4143937B-8F79-CE48-9CC9-6D053EE25C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TR"/>
          </a:p>
        </p:txBody>
      </p:sp>
      <p:sp>
        <p:nvSpPr>
          <p:cNvPr id="4" name="Date Placeholder 3">
            <a:extLst>
              <a:ext uri="{FF2B5EF4-FFF2-40B4-BE49-F238E27FC236}">
                <a16:creationId xmlns:a16="http://schemas.microsoft.com/office/drawing/2014/main" id="{6DFEA941-3F76-DB40-A22D-20B6647E040A}"/>
              </a:ext>
            </a:extLst>
          </p:cNvPr>
          <p:cNvSpPr>
            <a:spLocks noGrp="1"/>
          </p:cNvSpPr>
          <p:nvPr>
            <p:ph type="dt" sz="half" idx="10"/>
          </p:nvPr>
        </p:nvSpPr>
        <p:spPr/>
        <p:txBody>
          <a:bodyPr/>
          <a:lstStyle/>
          <a:p>
            <a:r>
              <a:rPr lang="tr-TR" dirty="0"/>
              <a:t>17 Mayıs 2024</a:t>
            </a:r>
            <a:endParaRPr lang="en-TR" dirty="0"/>
          </a:p>
        </p:txBody>
      </p:sp>
      <p:sp>
        <p:nvSpPr>
          <p:cNvPr id="5" name="Footer Placeholder 4">
            <a:extLst>
              <a:ext uri="{FF2B5EF4-FFF2-40B4-BE49-F238E27FC236}">
                <a16:creationId xmlns:a16="http://schemas.microsoft.com/office/drawing/2014/main" id="{7C11D8A8-705C-BB40-A200-41A53DA89D4A}"/>
              </a:ext>
            </a:extLst>
          </p:cNvPr>
          <p:cNvSpPr>
            <a:spLocks noGrp="1"/>
          </p:cNvSpPr>
          <p:nvPr>
            <p:ph type="ftr" sz="quarter" idx="11"/>
          </p:nvPr>
        </p:nvSpPr>
        <p:spPr/>
        <p:txBody>
          <a:bodyPr/>
          <a:lstStyle/>
          <a:p>
            <a:r>
              <a:rPr lang="tr-TR"/>
              <a:t>BODEN LAW</a:t>
            </a:r>
            <a:endParaRPr lang="en-TR"/>
          </a:p>
        </p:txBody>
      </p:sp>
      <p:sp>
        <p:nvSpPr>
          <p:cNvPr id="6" name="Slide Number Placeholder 5">
            <a:extLst>
              <a:ext uri="{FF2B5EF4-FFF2-40B4-BE49-F238E27FC236}">
                <a16:creationId xmlns:a16="http://schemas.microsoft.com/office/drawing/2014/main" id="{9943D9F3-7A04-A74D-AA2F-8ADEC4A3907E}"/>
              </a:ext>
            </a:extLst>
          </p:cNvPr>
          <p:cNvSpPr>
            <a:spLocks noGrp="1"/>
          </p:cNvSpPr>
          <p:nvPr>
            <p:ph type="sldNum" sz="quarter" idx="12"/>
          </p:nvPr>
        </p:nvSpPr>
        <p:spPr/>
        <p:txBody>
          <a:bodyPr/>
          <a:lstStyle/>
          <a:p>
            <a:fld id="{FC4809FD-5084-FB4A-A320-E3FB42C97C04}" type="slidenum">
              <a:rPr lang="en-TR" smtClean="0"/>
              <a:t>‹#›</a:t>
            </a:fld>
            <a:endParaRPr lang="en-TR"/>
          </a:p>
        </p:txBody>
      </p:sp>
    </p:spTree>
    <p:extLst>
      <p:ext uri="{BB962C8B-B14F-4D97-AF65-F5344CB8AC3E}">
        <p14:creationId xmlns:p14="http://schemas.microsoft.com/office/powerpoint/2010/main" val="1815931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90C08-2A36-3E42-B9CC-ACC2431A9D69}"/>
              </a:ext>
            </a:extLst>
          </p:cNvPr>
          <p:cNvSpPr>
            <a:spLocks noGrp="1"/>
          </p:cNvSpPr>
          <p:nvPr>
            <p:ph type="title"/>
          </p:nvPr>
        </p:nvSpPr>
        <p:spPr/>
        <p:txBody>
          <a:bodyPr/>
          <a:lstStyle/>
          <a:p>
            <a:r>
              <a:rPr lang="en-US"/>
              <a:t>Click to edit Master title style</a:t>
            </a:r>
            <a:endParaRPr lang="en-TR"/>
          </a:p>
        </p:txBody>
      </p:sp>
      <p:sp>
        <p:nvSpPr>
          <p:cNvPr id="3" name="Vertical Text Placeholder 2">
            <a:extLst>
              <a:ext uri="{FF2B5EF4-FFF2-40B4-BE49-F238E27FC236}">
                <a16:creationId xmlns:a16="http://schemas.microsoft.com/office/drawing/2014/main" id="{F2A74BFA-CFCF-5045-99E1-A5296D371D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CBFF7028-2FBF-4D45-88F4-62EFF1EDAE09}"/>
              </a:ext>
            </a:extLst>
          </p:cNvPr>
          <p:cNvSpPr>
            <a:spLocks noGrp="1"/>
          </p:cNvSpPr>
          <p:nvPr>
            <p:ph type="dt" sz="half" idx="10"/>
          </p:nvPr>
        </p:nvSpPr>
        <p:spPr/>
        <p:txBody>
          <a:bodyPr/>
          <a:lstStyle/>
          <a:p>
            <a:r>
              <a:rPr lang="tr-TR"/>
              <a:t>17 Mayıs 2024</a:t>
            </a:r>
            <a:endParaRPr lang="en-TR"/>
          </a:p>
        </p:txBody>
      </p:sp>
      <p:sp>
        <p:nvSpPr>
          <p:cNvPr id="5" name="Footer Placeholder 4">
            <a:extLst>
              <a:ext uri="{FF2B5EF4-FFF2-40B4-BE49-F238E27FC236}">
                <a16:creationId xmlns:a16="http://schemas.microsoft.com/office/drawing/2014/main" id="{4BF5DD07-C7A2-4441-8668-CE9E02596A66}"/>
              </a:ext>
            </a:extLst>
          </p:cNvPr>
          <p:cNvSpPr>
            <a:spLocks noGrp="1"/>
          </p:cNvSpPr>
          <p:nvPr>
            <p:ph type="ftr" sz="quarter" idx="11"/>
          </p:nvPr>
        </p:nvSpPr>
        <p:spPr/>
        <p:txBody>
          <a:bodyPr/>
          <a:lstStyle/>
          <a:p>
            <a:r>
              <a:rPr lang="tr-TR"/>
              <a:t>BODEN LAW</a:t>
            </a:r>
            <a:endParaRPr lang="en-TR"/>
          </a:p>
        </p:txBody>
      </p:sp>
      <p:sp>
        <p:nvSpPr>
          <p:cNvPr id="6" name="Slide Number Placeholder 5">
            <a:extLst>
              <a:ext uri="{FF2B5EF4-FFF2-40B4-BE49-F238E27FC236}">
                <a16:creationId xmlns:a16="http://schemas.microsoft.com/office/drawing/2014/main" id="{C8AFCFC4-1DFC-C046-BBB8-5EA309028EC0}"/>
              </a:ext>
            </a:extLst>
          </p:cNvPr>
          <p:cNvSpPr>
            <a:spLocks noGrp="1"/>
          </p:cNvSpPr>
          <p:nvPr>
            <p:ph type="sldNum" sz="quarter" idx="12"/>
          </p:nvPr>
        </p:nvSpPr>
        <p:spPr/>
        <p:txBody>
          <a:bodyPr/>
          <a:lstStyle/>
          <a:p>
            <a:fld id="{FC4809FD-5084-FB4A-A320-E3FB42C97C04}" type="slidenum">
              <a:rPr lang="en-TR" smtClean="0"/>
              <a:t>‹#›</a:t>
            </a:fld>
            <a:endParaRPr lang="en-TR"/>
          </a:p>
        </p:txBody>
      </p:sp>
    </p:spTree>
    <p:extLst>
      <p:ext uri="{BB962C8B-B14F-4D97-AF65-F5344CB8AC3E}">
        <p14:creationId xmlns:p14="http://schemas.microsoft.com/office/powerpoint/2010/main" val="237626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B5EDCD-9FF5-EB4B-8AB6-EA94CDFFE9B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TR"/>
          </a:p>
        </p:txBody>
      </p:sp>
      <p:sp>
        <p:nvSpPr>
          <p:cNvPr id="3" name="Vertical Text Placeholder 2">
            <a:extLst>
              <a:ext uri="{FF2B5EF4-FFF2-40B4-BE49-F238E27FC236}">
                <a16:creationId xmlns:a16="http://schemas.microsoft.com/office/drawing/2014/main" id="{2742D728-2F44-E740-9A70-74DDF452B6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AC7BC5D1-ECA9-3043-8EFB-7C62180E88D6}"/>
              </a:ext>
            </a:extLst>
          </p:cNvPr>
          <p:cNvSpPr>
            <a:spLocks noGrp="1"/>
          </p:cNvSpPr>
          <p:nvPr>
            <p:ph type="dt" sz="half" idx="10"/>
          </p:nvPr>
        </p:nvSpPr>
        <p:spPr/>
        <p:txBody>
          <a:bodyPr/>
          <a:lstStyle/>
          <a:p>
            <a:r>
              <a:rPr lang="tr-TR"/>
              <a:t>17 Mayıs 2024</a:t>
            </a:r>
            <a:endParaRPr lang="en-TR"/>
          </a:p>
        </p:txBody>
      </p:sp>
      <p:sp>
        <p:nvSpPr>
          <p:cNvPr id="5" name="Footer Placeholder 4">
            <a:extLst>
              <a:ext uri="{FF2B5EF4-FFF2-40B4-BE49-F238E27FC236}">
                <a16:creationId xmlns:a16="http://schemas.microsoft.com/office/drawing/2014/main" id="{B68D38B6-73F1-6748-885F-E5AFEB0ECBE7}"/>
              </a:ext>
            </a:extLst>
          </p:cNvPr>
          <p:cNvSpPr>
            <a:spLocks noGrp="1"/>
          </p:cNvSpPr>
          <p:nvPr>
            <p:ph type="ftr" sz="quarter" idx="11"/>
          </p:nvPr>
        </p:nvSpPr>
        <p:spPr/>
        <p:txBody>
          <a:bodyPr/>
          <a:lstStyle/>
          <a:p>
            <a:r>
              <a:rPr lang="tr-TR"/>
              <a:t>BODEN LAW</a:t>
            </a:r>
            <a:endParaRPr lang="en-TR"/>
          </a:p>
        </p:txBody>
      </p:sp>
      <p:sp>
        <p:nvSpPr>
          <p:cNvPr id="6" name="Slide Number Placeholder 5">
            <a:extLst>
              <a:ext uri="{FF2B5EF4-FFF2-40B4-BE49-F238E27FC236}">
                <a16:creationId xmlns:a16="http://schemas.microsoft.com/office/drawing/2014/main" id="{3491CC7A-31A7-E547-AACA-FC6EB780062A}"/>
              </a:ext>
            </a:extLst>
          </p:cNvPr>
          <p:cNvSpPr>
            <a:spLocks noGrp="1"/>
          </p:cNvSpPr>
          <p:nvPr>
            <p:ph type="sldNum" sz="quarter" idx="12"/>
          </p:nvPr>
        </p:nvSpPr>
        <p:spPr/>
        <p:txBody>
          <a:bodyPr/>
          <a:lstStyle/>
          <a:p>
            <a:fld id="{FC4809FD-5084-FB4A-A320-E3FB42C97C04}" type="slidenum">
              <a:rPr lang="en-TR" smtClean="0"/>
              <a:t>‹#›</a:t>
            </a:fld>
            <a:endParaRPr lang="en-TR"/>
          </a:p>
        </p:txBody>
      </p:sp>
    </p:spTree>
    <p:extLst>
      <p:ext uri="{BB962C8B-B14F-4D97-AF65-F5344CB8AC3E}">
        <p14:creationId xmlns:p14="http://schemas.microsoft.com/office/powerpoint/2010/main" val="356843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A4704-6480-3A44-BC98-9C3C397AAD5E}"/>
              </a:ext>
            </a:extLst>
          </p:cNvPr>
          <p:cNvSpPr>
            <a:spLocks noGrp="1"/>
          </p:cNvSpPr>
          <p:nvPr>
            <p:ph type="title"/>
          </p:nvPr>
        </p:nvSpPr>
        <p:spPr/>
        <p:txBody>
          <a:bodyPr/>
          <a:lstStyle>
            <a:lvl1pPr>
              <a:defRPr sz="3200">
                <a:latin typeface="Times New Roman" panose="02020603050405020304" pitchFamily="18" charset="0"/>
                <a:cs typeface="Times New Roman" panose="02020603050405020304" pitchFamily="18" charset="0"/>
              </a:defRPr>
            </a:lvl1pPr>
          </a:lstStyle>
          <a:p>
            <a:r>
              <a:rPr lang="en-US" dirty="0"/>
              <a:t>Click to edit Master title style</a:t>
            </a:r>
            <a:endParaRPr lang="en-TR" dirty="0"/>
          </a:p>
        </p:txBody>
      </p:sp>
      <p:sp>
        <p:nvSpPr>
          <p:cNvPr id="3" name="Content Placeholder 2">
            <a:extLst>
              <a:ext uri="{FF2B5EF4-FFF2-40B4-BE49-F238E27FC236}">
                <a16:creationId xmlns:a16="http://schemas.microsoft.com/office/drawing/2014/main" id="{DC61D610-3973-D24D-8A74-011276755583}"/>
              </a:ext>
            </a:extLst>
          </p:cNvPr>
          <p:cNvSpPr>
            <a:spLocks noGrp="1"/>
          </p:cNvSpPr>
          <p:nvPr>
            <p:ph idx="1"/>
          </p:nvPr>
        </p:nvSpPr>
        <p:spPr>
          <a:xfrm>
            <a:off x="838200" y="1891276"/>
            <a:ext cx="10515600" cy="4351338"/>
          </a:xfrm>
        </p:spPr>
        <p:txBody>
          <a:bodyPr/>
          <a:lstStyle>
            <a:lvl1pPr>
              <a:defRPr sz="2000">
                <a:latin typeface="Times New Roman" panose="02020603050405020304" pitchFamily="18" charset="0"/>
                <a:cs typeface="Times New Roman" panose="02020603050405020304" pitchFamily="18"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TR" dirty="0"/>
          </a:p>
        </p:txBody>
      </p:sp>
      <p:sp>
        <p:nvSpPr>
          <p:cNvPr id="4" name="Date Placeholder 3">
            <a:extLst>
              <a:ext uri="{FF2B5EF4-FFF2-40B4-BE49-F238E27FC236}">
                <a16:creationId xmlns:a16="http://schemas.microsoft.com/office/drawing/2014/main" id="{09BC3BAD-064C-684F-AB1C-41DBF6DD03FC}"/>
              </a:ext>
            </a:extLst>
          </p:cNvPr>
          <p:cNvSpPr>
            <a:spLocks noGrp="1"/>
          </p:cNvSpPr>
          <p:nvPr>
            <p:ph type="dt" sz="half" idx="10"/>
          </p:nvPr>
        </p:nvSpPr>
        <p:spPr/>
        <p:txBody>
          <a:bodyPr/>
          <a:lstStyle/>
          <a:p>
            <a:r>
              <a:rPr lang="tr-TR" dirty="0"/>
              <a:t>17 Mayıs 2024</a:t>
            </a:r>
            <a:endParaRPr lang="en-TR" dirty="0"/>
          </a:p>
        </p:txBody>
      </p:sp>
      <p:sp>
        <p:nvSpPr>
          <p:cNvPr id="5" name="Footer Placeholder 4">
            <a:extLst>
              <a:ext uri="{FF2B5EF4-FFF2-40B4-BE49-F238E27FC236}">
                <a16:creationId xmlns:a16="http://schemas.microsoft.com/office/drawing/2014/main" id="{F9E8261E-93AD-F742-85CC-0F38F93F0999}"/>
              </a:ext>
            </a:extLst>
          </p:cNvPr>
          <p:cNvSpPr>
            <a:spLocks noGrp="1"/>
          </p:cNvSpPr>
          <p:nvPr>
            <p:ph type="ftr" sz="quarter" idx="11"/>
          </p:nvPr>
        </p:nvSpPr>
        <p:spPr/>
        <p:txBody>
          <a:bodyPr/>
          <a:lstStyle/>
          <a:p>
            <a:r>
              <a:rPr lang="tr-TR"/>
              <a:t>BODEN LAW</a:t>
            </a:r>
            <a:endParaRPr lang="en-TR"/>
          </a:p>
        </p:txBody>
      </p:sp>
      <p:sp>
        <p:nvSpPr>
          <p:cNvPr id="6" name="Slide Number Placeholder 5">
            <a:extLst>
              <a:ext uri="{FF2B5EF4-FFF2-40B4-BE49-F238E27FC236}">
                <a16:creationId xmlns:a16="http://schemas.microsoft.com/office/drawing/2014/main" id="{7F995C7B-9418-CE48-B21F-8E5E00CEBE40}"/>
              </a:ext>
            </a:extLst>
          </p:cNvPr>
          <p:cNvSpPr>
            <a:spLocks noGrp="1"/>
          </p:cNvSpPr>
          <p:nvPr>
            <p:ph type="sldNum" sz="quarter" idx="12"/>
          </p:nvPr>
        </p:nvSpPr>
        <p:spPr/>
        <p:txBody>
          <a:bodyPr/>
          <a:lstStyle/>
          <a:p>
            <a:fld id="{FC4809FD-5084-FB4A-A320-E3FB42C97C04}" type="slidenum">
              <a:rPr lang="en-TR" smtClean="0"/>
              <a:t>‹#›</a:t>
            </a:fld>
            <a:endParaRPr lang="en-TR"/>
          </a:p>
        </p:txBody>
      </p:sp>
    </p:spTree>
    <p:extLst>
      <p:ext uri="{BB962C8B-B14F-4D97-AF65-F5344CB8AC3E}">
        <p14:creationId xmlns:p14="http://schemas.microsoft.com/office/powerpoint/2010/main" val="3545161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13900-894B-2449-9D89-27537077C2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TR"/>
          </a:p>
        </p:txBody>
      </p:sp>
      <p:sp>
        <p:nvSpPr>
          <p:cNvPr id="3" name="Text Placeholder 2">
            <a:extLst>
              <a:ext uri="{FF2B5EF4-FFF2-40B4-BE49-F238E27FC236}">
                <a16:creationId xmlns:a16="http://schemas.microsoft.com/office/drawing/2014/main" id="{7A5C4F6B-34FF-CD4D-9A60-F17BBE7019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2E88E7-3454-344C-9D3D-16494C622F20}"/>
              </a:ext>
            </a:extLst>
          </p:cNvPr>
          <p:cNvSpPr>
            <a:spLocks noGrp="1"/>
          </p:cNvSpPr>
          <p:nvPr>
            <p:ph type="dt" sz="half" idx="10"/>
          </p:nvPr>
        </p:nvSpPr>
        <p:spPr/>
        <p:txBody>
          <a:bodyPr/>
          <a:lstStyle/>
          <a:p>
            <a:r>
              <a:rPr lang="tr-TR"/>
              <a:t>17 Mayıs 2024</a:t>
            </a:r>
            <a:endParaRPr lang="en-TR"/>
          </a:p>
        </p:txBody>
      </p:sp>
      <p:sp>
        <p:nvSpPr>
          <p:cNvPr id="5" name="Footer Placeholder 4">
            <a:extLst>
              <a:ext uri="{FF2B5EF4-FFF2-40B4-BE49-F238E27FC236}">
                <a16:creationId xmlns:a16="http://schemas.microsoft.com/office/drawing/2014/main" id="{A255E5FC-41D1-D544-9036-7FD7CD23E0F8}"/>
              </a:ext>
            </a:extLst>
          </p:cNvPr>
          <p:cNvSpPr>
            <a:spLocks noGrp="1"/>
          </p:cNvSpPr>
          <p:nvPr>
            <p:ph type="ftr" sz="quarter" idx="11"/>
          </p:nvPr>
        </p:nvSpPr>
        <p:spPr/>
        <p:txBody>
          <a:bodyPr/>
          <a:lstStyle/>
          <a:p>
            <a:r>
              <a:rPr lang="tr-TR"/>
              <a:t>BODEN LAW</a:t>
            </a:r>
            <a:endParaRPr lang="en-TR"/>
          </a:p>
        </p:txBody>
      </p:sp>
      <p:sp>
        <p:nvSpPr>
          <p:cNvPr id="6" name="Slide Number Placeholder 5">
            <a:extLst>
              <a:ext uri="{FF2B5EF4-FFF2-40B4-BE49-F238E27FC236}">
                <a16:creationId xmlns:a16="http://schemas.microsoft.com/office/drawing/2014/main" id="{08AE73CC-A984-074D-927D-12702F8FEECB}"/>
              </a:ext>
            </a:extLst>
          </p:cNvPr>
          <p:cNvSpPr>
            <a:spLocks noGrp="1"/>
          </p:cNvSpPr>
          <p:nvPr>
            <p:ph type="sldNum" sz="quarter" idx="12"/>
          </p:nvPr>
        </p:nvSpPr>
        <p:spPr/>
        <p:txBody>
          <a:bodyPr/>
          <a:lstStyle/>
          <a:p>
            <a:fld id="{FC4809FD-5084-FB4A-A320-E3FB42C97C04}" type="slidenum">
              <a:rPr lang="en-TR" smtClean="0"/>
              <a:t>‹#›</a:t>
            </a:fld>
            <a:endParaRPr lang="en-TR"/>
          </a:p>
        </p:txBody>
      </p:sp>
    </p:spTree>
    <p:extLst>
      <p:ext uri="{BB962C8B-B14F-4D97-AF65-F5344CB8AC3E}">
        <p14:creationId xmlns:p14="http://schemas.microsoft.com/office/powerpoint/2010/main" val="4215510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C4470-07E8-214E-9A96-879B9A3D0723}"/>
              </a:ext>
            </a:extLst>
          </p:cNvPr>
          <p:cNvSpPr>
            <a:spLocks noGrp="1"/>
          </p:cNvSpPr>
          <p:nvPr>
            <p:ph type="title"/>
          </p:nvPr>
        </p:nvSpPr>
        <p:spPr/>
        <p:txBody>
          <a:bodyPr/>
          <a:lstStyle/>
          <a:p>
            <a:r>
              <a:rPr lang="en-US"/>
              <a:t>Click to edit Master title style</a:t>
            </a:r>
            <a:endParaRPr lang="en-TR"/>
          </a:p>
        </p:txBody>
      </p:sp>
      <p:sp>
        <p:nvSpPr>
          <p:cNvPr id="3" name="Content Placeholder 2">
            <a:extLst>
              <a:ext uri="{FF2B5EF4-FFF2-40B4-BE49-F238E27FC236}">
                <a16:creationId xmlns:a16="http://schemas.microsoft.com/office/drawing/2014/main" id="{D56788FC-824B-964F-81D0-09063F592D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Content Placeholder 3">
            <a:extLst>
              <a:ext uri="{FF2B5EF4-FFF2-40B4-BE49-F238E27FC236}">
                <a16:creationId xmlns:a16="http://schemas.microsoft.com/office/drawing/2014/main" id="{7590177B-D92B-BD4B-86F4-C8207354AE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5" name="Date Placeholder 4">
            <a:extLst>
              <a:ext uri="{FF2B5EF4-FFF2-40B4-BE49-F238E27FC236}">
                <a16:creationId xmlns:a16="http://schemas.microsoft.com/office/drawing/2014/main" id="{D53121DE-A2E0-9046-8E4B-15429ED610B7}"/>
              </a:ext>
            </a:extLst>
          </p:cNvPr>
          <p:cNvSpPr>
            <a:spLocks noGrp="1"/>
          </p:cNvSpPr>
          <p:nvPr>
            <p:ph type="dt" sz="half" idx="10"/>
          </p:nvPr>
        </p:nvSpPr>
        <p:spPr/>
        <p:txBody>
          <a:bodyPr/>
          <a:lstStyle/>
          <a:p>
            <a:r>
              <a:rPr lang="tr-TR"/>
              <a:t>17 Mayıs 2024</a:t>
            </a:r>
            <a:endParaRPr lang="en-TR"/>
          </a:p>
        </p:txBody>
      </p:sp>
      <p:sp>
        <p:nvSpPr>
          <p:cNvPr id="6" name="Footer Placeholder 5">
            <a:extLst>
              <a:ext uri="{FF2B5EF4-FFF2-40B4-BE49-F238E27FC236}">
                <a16:creationId xmlns:a16="http://schemas.microsoft.com/office/drawing/2014/main" id="{48E656A2-4C8A-D24D-AA26-7128C5F87B82}"/>
              </a:ext>
            </a:extLst>
          </p:cNvPr>
          <p:cNvSpPr>
            <a:spLocks noGrp="1"/>
          </p:cNvSpPr>
          <p:nvPr>
            <p:ph type="ftr" sz="quarter" idx="11"/>
          </p:nvPr>
        </p:nvSpPr>
        <p:spPr/>
        <p:txBody>
          <a:bodyPr/>
          <a:lstStyle/>
          <a:p>
            <a:r>
              <a:rPr lang="tr-TR"/>
              <a:t>BODEN LAW</a:t>
            </a:r>
            <a:endParaRPr lang="en-TR"/>
          </a:p>
        </p:txBody>
      </p:sp>
      <p:sp>
        <p:nvSpPr>
          <p:cNvPr id="7" name="Slide Number Placeholder 6">
            <a:extLst>
              <a:ext uri="{FF2B5EF4-FFF2-40B4-BE49-F238E27FC236}">
                <a16:creationId xmlns:a16="http://schemas.microsoft.com/office/drawing/2014/main" id="{2392C73A-2BA4-1346-9DA8-56EB86FBD5E2}"/>
              </a:ext>
            </a:extLst>
          </p:cNvPr>
          <p:cNvSpPr>
            <a:spLocks noGrp="1"/>
          </p:cNvSpPr>
          <p:nvPr>
            <p:ph type="sldNum" sz="quarter" idx="12"/>
          </p:nvPr>
        </p:nvSpPr>
        <p:spPr/>
        <p:txBody>
          <a:bodyPr/>
          <a:lstStyle/>
          <a:p>
            <a:fld id="{FC4809FD-5084-FB4A-A320-E3FB42C97C04}" type="slidenum">
              <a:rPr lang="en-TR" smtClean="0"/>
              <a:t>‹#›</a:t>
            </a:fld>
            <a:endParaRPr lang="en-TR"/>
          </a:p>
        </p:txBody>
      </p:sp>
    </p:spTree>
    <p:extLst>
      <p:ext uri="{BB962C8B-B14F-4D97-AF65-F5344CB8AC3E}">
        <p14:creationId xmlns:p14="http://schemas.microsoft.com/office/powerpoint/2010/main" val="3959083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2BA85-E1CC-E74C-B4BD-D4B73F4699C6}"/>
              </a:ext>
            </a:extLst>
          </p:cNvPr>
          <p:cNvSpPr>
            <a:spLocks noGrp="1"/>
          </p:cNvSpPr>
          <p:nvPr>
            <p:ph type="title"/>
          </p:nvPr>
        </p:nvSpPr>
        <p:spPr>
          <a:xfrm>
            <a:off x="839788" y="365125"/>
            <a:ext cx="10515600" cy="1325563"/>
          </a:xfrm>
        </p:spPr>
        <p:txBody>
          <a:bodyPr/>
          <a:lstStyle/>
          <a:p>
            <a:r>
              <a:rPr lang="en-US"/>
              <a:t>Click to edit Master title style</a:t>
            </a:r>
            <a:endParaRPr lang="en-TR"/>
          </a:p>
        </p:txBody>
      </p:sp>
      <p:sp>
        <p:nvSpPr>
          <p:cNvPr id="3" name="Text Placeholder 2">
            <a:extLst>
              <a:ext uri="{FF2B5EF4-FFF2-40B4-BE49-F238E27FC236}">
                <a16:creationId xmlns:a16="http://schemas.microsoft.com/office/drawing/2014/main" id="{457CE5B3-3D69-E542-BC54-78765AB28C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7608E4-0487-D049-92BE-AFA67BFEF5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5" name="Text Placeholder 4">
            <a:extLst>
              <a:ext uri="{FF2B5EF4-FFF2-40B4-BE49-F238E27FC236}">
                <a16:creationId xmlns:a16="http://schemas.microsoft.com/office/drawing/2014/main" id="{79196C2A-EF4F-854E-83ED-67E1DEBFA1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A1BF43-4917-2648-89AC-4D1A549C85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7" name="Date Placeholder 6">
            <a:extLst>
              <a:ext uri="{FF2B5EF4-FFF2-40B4-BE49-F238E27FC236}">
                <a16:creationId xmlns:a16="http://schemas.microsoft.com/office/drawing/2014/main" id="{115B6462-D127-5D48-99B1-F732A0190991}"/>
              </a:ext>
            </a:extLst>
          </p:cNvPr>
          <p:cNvSpPr>
            <a:spLocks noGrp="1"/>
          </p:cNvSpPr>
          <p:nvPr>
            <p:ph type="dt" sz="half" idx="10"/>
          </p:nvPr>
        </p:nvSpPr>
        <p:spPr/>
        <p:txBody>
          <a:bodyPr/>
          <a:lstStyle/>
          <a:p>
            <a:r>
              <a:rPr lang="tr-TR"/>
              <a:t>17 Mayıs 2024</a:t>
            </a:r>
            <a:endParaRPr lang="en-TR"/>
          </a:p>
        </p:txBody>
      </p:sp>
      <p:sp>
        <p:nvSpPr>
          <p:cNvPr id="8" name="Footer Placeholder 7">
            <a:extLst>
              <a:ext uri="{FF2B5EF4-FFF2-40B4-BE49-F238E27FC236}">
                <a16:creationId xmlns:a16="http://schemas.microsoft.com/office/drawing/2014/main" id="{05A279E3-EB4E-C442-9B86-AFCE1A5BB716}"/>
              </a:ext>
            </a:extLst>
          </p:cNvPr>
          <p:cNvSpPr>
            <a:spLocks noGrp="1"/>
          </p:cNvSpPr>
          <p:nvPr>
            <p:ph type="ftr" sz="quarter" idx="11"/>
          </p:nvPr>
        </p:nvSpPr>
        <p:spPr/>
        <p:txBody>
          <a:bodyPr/>
          <a:lstStyle/>
          <a:p>
            <a:r>
              <a:rPr lang="tr-TR"/>
              <a:t>BODEN LAW</a:t>
            </a:r>
            <a:endParaRPr lang="en-TR"/>
          </a:p>
        </p:txBody>
      </p:sp>
      <p:sp>
        <p:nvSpPr>
          <p:cNvPr id="9" name="Slide Number Placeholder 8">
            <a:extLst>
              <a:ext uri="{FF2B5EF4-FFF2-40B4-BE49-F238E27FC236}">
                <a16:creationId xmlns:a16="http://schemas.microsoft.com/office/drawing/2014/main" id="{E491FBC3-E34A-E84A-B0D9-70A3C630628F}"/>
              </a:ext>
            </a:extLst>
          </p:cNvPr>
          <p:cNvSpPr>
            <a:spLocks noGrp="1"/>
          </p:cNvSpPr>
          <p:nvPr>
            <p:ph type="sldNum" sz="quarter" idx="12"/>
          </p:nvPr>
        </p:nvSpPr>
        <p:spPr/>
        <p:txBody>
          <a:bodyPr/>
          <a:lstStyle/>
          <a:p>
            <a:fld id="{FC4809FD-5084-FB4A-A320-E3FB42C97C04}" type="slidenum">
              <a:rPr lang="en-TR" smtClean="0"/>
              <a:t>‹#›</a:t>
            </a:fld>
            <a:endParaRPr lang="en-TR"/>
          </a:p>
        </p:txBody>
      </p:sp>
    </p:spTree>
    <p:extLst>
      <p:ext uri="{BB962C8B-B14F-4D97-AF65-F5344CB8AC3E}">
        <p14:creationId xmlns:p14="http://schemas.microsoft.com/office/powerpoint/2010/main" val="3683595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C6096-8787-2642-BEA0-139426D36018}"/>
              </a:ext>
            </a:extLst>
          </p:cNvPr>
          <p:cNvSpPr>
            <a:spLocks noGrp="1"/>
          </p:cNvSpPr>
          <p:nvPr>
            <p:ph type="title"/>
          </p:nvPr>
        </p:nvSpPr>
        <p:spPr/>
        <p:txBody>
          <a:bodyPr/>
          <a:lstStyle/>
          <a:p>
            <a:r>
              <a:rPr lang="en-US"/>
              <a:t>Click to edit Master title style</a:t>
            </a:r>
            <a:endParaRPr lang="en-TR"/>
          </a:p>
        </p:txBody>
      </p:sp>
      <p:sp>
        <p:nvSpPr>
          <p:cNvPr id="3" name="Date Placeholder 2">
            <a:extLst>
              <a:ext uri="{FF2B5EF4-FFF2-40B4-BE49-F238E27FC236}">
                <a16:creationId xmlns:a16="http://schemas.microsoft.com/office/drawing/2014/main" id="{1E651A3F-FAB9-A74D-AF6E-9EF8C89608AB}"/>
              </a:ext>
            </a:extLst>
          </p:cNvPr>
          <p:cNvSpPr>
            <a:spLocks noGrp="1"/>
          </p:cNvSpPr>
          <p:nvPr>
            <p:ph type="dt" sz="half" idx="10"/>
          </p:nvPr>
        </p:nvSpPr>
        <p:spPr/>
        <p:txBody>
          <a:bodyPr/>
          <a:lstStyle/>
          <a:p>
            <a:r>
              <a:rPr lang="tr-TR"/>
              <a:t>17 Mayıs 2024</a:t>
            </a:r>
            <a:endParaRPr lang="en-TR"/>
          </a:p>
        </p:txBody>
      </p:sp>
      <p:sp>
        <p:nvSpPr>
          <p:cNvPr id="4" name="Footer Placeholder 3">
            <a:extLst>
              <a:ext uri="{FF2B5EF4-FFF2-40B4-BE49-F238E27FC236}">
                <a16:creationId xmlns:a16="http://schemas.microsoft.com/office/drawing/2014/main" id="{EE08A46A-AD1B-CC4A-8BC8-0DF10F399A30}"/>
              </a:ext>
            </a:extLst>
          </p:cNvPr>
          <p:cNvSpPr>
            <a:spLocks noGrp="1"/>
          </p:cNvSpPr>
          <p:nvPr>
            <p:ph type="ftr" sz="quarter" idx="11"/>
          </p:nvPr>
        </p:nvSpPr>
        <p:spPr/>
        <p:txBody>
          <a:bodyPr/>
          <a:lstStyle/>
          <a:p>
            <a:r>
              <a:rPr lang="tr-TR"/>
              <a:t>BODEN LAW</a:t>
            </a:r>
            <a:endParaRPr lang="en-TR"/>
          </a:p>
        </p:txBody>
      </p:sp>
      <p:sp>
        <p:nvSpPr>
          <p:cNvPr id="5" name="Slide Number Placeholder 4">
            <a:extLst>
              <a:ext uri="{FF2B5EF4-FFF2-40B4-BE49-F238E27FC236}">
                <a16:creationId xmlns:a16="http://schemas.microsoft.com/office/drawing/2014/main" id="{4AB16073-BA41-654A-90E3-3038926DC1B8}"/>
              </a:ext>
            </a:extLst>
          </p:cNvPr>
          <p:cNvSpPr>
            <a:spLocks noGrp="1"/>
          </p:cNvSpPr>
          <p:nvPr>
            <p:ph type="sldNum" sz="quarter" idx="12"/>
          </p:nvPr>
        </p:nvSpPr>
        <p:spPr/>
        <p:txBody>
          <a:bodyPr/>
          <a:lstStyle/>
          <a:p>
            <a:fld id="{FC4809FD-5084-FB4A-A320-E3FB42C97C04}" type="slidenum">
              <a:rPr lang="en-TR" smtClean="0"/>
              <a:t>‹#›</a:t>
            </a:fld>
            <a:endParaRPr lang="en-TR"/>
          </a:p>
        </p:txBody>
      </p:sp>
    </p:spTree>
    <p:extLst>
      <p:ext uri="{BB962C8B-B14F-4D97-AF65-F5344CB8AC3E}">
        <p14:creationId xmlns:p14="http://schemas.microsoft.com/office/powerpoint/2010/main" val="3911710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CFF387-4311-D840-8003-BAF340FACCA2}"/>
              </a:ext>
            </a:extLst>
          </p:cNvPr>
          <p:cNvSpPr>
            <a:spLocks noGrp="1"/>
          </p:cNvSpPr>
          <p:nvPr>
            <p:ph type="dt" sz="half" idx="10"/>
          </p:nvPr>
        </p:nvSpPr>
        <p:spPr/>
        <p:txBody>
          <a:bodyPr/>
          <a:lstStyle/>
          <a:p>
            <a:r>
              <a:rPr lang="tr-TR"/>
              <a:t>17 Mayıs 2024</a:t>
            </a:r>
            <a:endParaRPr lang="en-TR"/>
          </a:p>
        </p:txBody>
      </p:sp>
      <p:sp>
        <p:nvSpPr>
          <p:cNvPr id="3" name="Footer Placeholder 2">
            <a:extLst>
              <a:ext uri="{FF2B5EF4-FFF2-40B4-BE49-F238E27FC236}">
                <a16:creationId xmlns:a16="http://schemas.microsoft.com/office/drawing/2014/main" id="{8DB20C86-4CDC-8F44-84EB-BCF7FDC200A8}"/>
              </a:ext>
            </a:extLst>
          </p:cNvPr>
          <p:cNvSpPr>
            <a:spLocks noGrp="1"/>
          </p:cNvSpPr>
          <p:nvPr>
            <p:ph type="ftr" sz="quarter" idx="11"/>
          </p:nvPr>
        </p:nvSpPr>
        <p:spPr/>
        <p:txBody>
          <a:bodyPr/>
          <a:lstStyle/>
          <a:p>
            <a:r>
              <a:rPr lang="tr-TR"/>
              <a:t>BODEN LAW</a:t>
            </a:r>
            <a:endParaRPr lang="en-TR"/>
          </a:p>
        </p:txBody>
      </p:sp>
      <p:sp>
        <p:nvSpPr>
          <p:cNvPr id="4" name="Slide Number Placeholder 3">
            <a:extLst>
              <a:ext uri="{FF2B5EF4-FFF2-40B4-BE49-F238E27FC236}">
                <a16:creationId xmlns:a16="http://schemas.microsoft.com/office/drawing/2014/main" id="{C7070459-AFFF-B74A-96D1-C370D69182BD}"/>
              </a:ext>
            </a:extLst>
          </p:cNvPr>
          <p:cNvSpPr>
            <a:spLocks noGrp="1"/>
          </p:cNvSpPr>
          <p:nvPr>
            <p:ph type="sldNum" sz="quarter" idx="12"/>
          </p:nvPr>
        </p:nvSpPr>
        <p:spPr/>
        <p:txBody>
          <a:bodyPr/>
          <a:lstStyle/>
          <a:p>
            <a:fld id="{FC4809FD-5084-FB4A-A320-E3FB42C97C04}" type="slidenum">
              <a:rPr lang="en-TR" smtClean="0"/>
              <a:t>‹#›</a:t>
            </a:fld>
            <a:endParaRPr lang="en-TR"/>
          </a:p>
        </p:txBody>
      </p:sp>
    </p:spTree>
    <p:extLst>
      <p:ext uri="{BB962C8B-B14F-4D97-AF65-F5344CB8AC3E}">
        <p14:creationId xmlns:p14="http://schemas.microsoft.com/office/powerpoint/2010/main" val="3523734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F4E36-F4A1-724E-A24C-0F62E799A7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R"/>
          </a:p>
        </p:txBody>
      </p:sp>
      <p:sp>
        <p:nvSpPr>
          <p:cNvPr id="3" name="Content Placeholder 2">
            <a:extLst>
              <a:ext uri="{FF2B5EF4-FFF2-40B4-BE49-F238E27FC236}">
                <a16:creationId xmlns:a16="http://schemas.microsoft.com/office/drawing/2014/main" id="{D1D0F52A-E57E-2242-9980-9CEAB2A436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Text Placeholder 3">
            <a:extLst>
              <a:ext uri="{FF2B5EF4-FFF2-40B4-BE49-F238E27FC236}">
                <a16:creationId xmlns:a16="http://schemas.microsoft.com/office/drawing/2014/main" id="{FBC97E5D-18A0-524B-88AE-B5CF86DD9B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01423A-95B5-E94F-B902-03CE0C9BD996}"/>
              </a:ext>
            </a:extLst>
          </p:cNvPr>
          <p:cNvSpPr>
            <a:spLocks noGrp="1"/>
          </p:cNvSpPr>
          <p:nvPr>
            <p:ph type="dt" sz="half" idx="10"/>
          </p:nvPr>
        </p:nvSpPr>
        <p:spPr/>
        <p:txBody>
          <a:bodyPr/>
          <a:lstStyle/>
          <a:p>
            <a:r>
              <a:rPr lang="tr-TR"/>
              <a:t>17 Mayıs 2024</a:t>
            </a:r>
            <a:endParaRPr lang="en-TR"/>
          </a:p>
        </p:txBody>
      </p:sp>
      <p:sp>
        <p:nvSpPr>
          <p:cNvPr id="6" name="Footer Placeholder 5">
            <a:extLst>
              <a:ext uri="{FF2B5EF4-FFF2-40B4-BE49-F238E27FC236}">
                <a16:creationId xmlns:a16="http://schemas.microsoft.com/office/drawing/2014/main" id="{1222C05F-8898-FC42-BAA4-AEB1F59A6896}"/>
              </a:ext>
            </a:extLst>
          </p:cNvPr>
          <p:cNvSpPr>
            <a:spLocks noGrp="1"/>
          </p:cNvSpPr>
          <p:nvPr>
            <p:ph type="ftr" sz="quarter" idx="11"/>
          </p:nvPr>
        </p:nvSpPr>
        <p:spPr/>
        <p:txBody>
          <a:bodyPr/>
          <a:lstStyle/>
          <a:p>
            <a:r>
              <a:rPr lang="tr-TR"/>
              <a:t>BODEN LAW</a:t>
            </a:r>
            <a:endParaRPr lang="en-TR"/>
          </a:p>
        </p:txBody>
      </p:sp>
      <p:sp>
        <p:nvSpPr>
          <p:cNvPr id="7" name="Slide Number Placeholder 6">
            <a:extLst>
              <a:ext uri="{FF2B5EF4-FFF2-40B4-BE49-F238E27FC236}">
                <a16:creationId xmlns:a16="http://schemas.microsoft.com/office/drawing/2014/main" id="{66D6691D-FD3D-8042-A75C-64B225E3AE5F}"/>
              </a:ext>
            </a:extLst>
          </p:cNvPr>
          <p:cNvSpPr>
            <a:spLocks noGrp="1"/>
          </p:cNvSpPr>
          <p:nvPr>
            <p:ph type="sldNum" sz="quarter" idx="12"/>
          </p:nvPr>
        </p:nvSpPr>
        <p:spPr/>
        <p:txBody>
          <a:bodyPr/>
          <a:lstStyle/>
          <a:p>
            <a:fld id="{FC4809FD-5084-FB4A-A320-E3FB42C97C04}" type="slidenum">
              <a:rPr lang="en-TR" smtClean="0"/>
              <a:t>‹#›</a:t>
            </a:fld>
            <a:endParaRPr lang="en-TR"/>
          </a:p>
        </p:txBody>
      </p:sp>
    </p:spTree>
    <p:extLst>
      <p:ext uri="{BB962C8B-B14F-4D97-AF65-F5344CB8AC3E}">
        <p14:creationId xmlns:p14="http://schemas.microsoft.com/office/powerpoint/2010/main" val="3663717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57C07-2F99-D24B-8EC5-371BE1680C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R"/>
          </a:p>
        </p:txBody>
      </p:sp>
      <p:sp>
        <p:nvSpPr>
          <p:cNvPr id="3" name="Picture Placeholder 2">
            <a:extLst>
              <a:ext uri="{FF2B5EF4-FFF2-40B4-BE49-F238E27FC236}">
                <a16:creationId xmlns:a16="http://schemas.microsoft.com/office/drawing/2014/main" id="{5EA5A8F1-551C-5345-9E7C-DB4EF968BB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TR"/>
          </a:p>
        </p:txBody>
      </p:sp>
      <p:sp>
        <p:nvSpPr>
          <p:cNvPr id="4" name="Text Placeholder 3">
            <a:extLst>
              <a:ext uri="{FF2B5EF4-FFF2-40B4-BE49-F238E27FC236}">
                <a16:creationId xmlns:a16="http://schemas.microsoft.com/office/drawing/2014/main" id="{2F4E7545-9390-354E-90D9-7EA0A141A4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CA41B0-66A7-3F40-9DB0-AED55D905643}"/>
              </a:ext>
            </a:extLst>
          </p:cNvPr>
          <p:cNvSpPr>
            <a:spLocks noGrp="1"/>
          </p:cNvSpPr>
          <p:nvPr>
            <p:ph type="dt" sz="half" idx="10"/>
          </p:nvPr>
        </p:nvSpPr>
        <p:spPr/>
        <p:txBody>
          <a:bodyPr/>
          <a:lstStyle/>
          <a:p>
            <a:r>
              <a:rPr lang="tr-TR"/>
              <a:t>17 Mayıs 2024</a:t>
            </a:r>
            <a:endParaRPr lang="en-TR"/>
          </a:p>
        </p:txBody>
      </p:sp>
      <p:sp>
        <p:nvSpPr>
          <p:cNvPr id="6" name="Footer Placeholder 5">
            <a:extLst>
              <a:ext uri="{FF2B5EF4-FFF2-40B4-BE49-F238E27FC236}">
                <a16:creationId xmlns:a16="http://schemas.microsoft.com/office/drawing/2014/main" id="{5B00A4A5-8E89-3347-BAB3-AFD829176D11}"/>
              </a:ext>
            </a:extLst>
          </p:cNvPr>
          <p:cNvSpPr>
            <a:spLocks noGrp="1"/>
          </p:cNvSpPr>
          <p:nvPr>
            <p:ph type="ftr" sz="quarter" idx="11"/>
          </p:nvPr>
        </p:nvSpPr>
        <p:spPr/>
        <p:txBody>
          <a:bodyPr/>
          <a:lstStyle/>
          <a:p>
            <a:r>
              <a:rPr lang="tr-TR"/>
              <a:t>BODEN LAW</a:t>
            </a:r>
            <a:endParaRPr lang="en-TR"/>
          </a:p>
        </p:txBody>
      </p:sp>
      <p:sp>
        <p:nvSpPr>
          <p:cNvPr id="7" name="Slide Number Placeholder 6">
            <a:extLst>
              <a:ext uri="{FF2B5EF4-FFF2-40B4-BE49-F238E27FC236}">
                <a16:creationId xmlns:a16="http://schemas.microsoft.com/office/drawing/2014/main" id="{A652C16A-6548-944A-A970-065E77C2CB89}"/>
              </a:ext>
            </a:extLst>
          </p:cNvPr>
          <p:cNvSpPr>
            <a:spLocks noGrp="1"/>
          </p:cNvSpPr>
          <p:nvPr>
            <p:ph type="sldNum" sz="quarter" idx="12"/>
          </p:nvPr>
        </p:nvSpPr>
        <p:spPr/>
        <p:txBody>
          <a:bodyPr/>
          <a:lstStyle/>
          <a:p>
            <a:fld id="{FC4809FD-5084-FB4A-A320-E3FB42C97C04}" type="slidenum">
              <a:rPr lang="en-TR" smtClean="0"/>
              <a:t>‹#›</a:t>
            </a:fld>
            <a:endParaRPr lang="en-TR"/>
          </a:p>
        </p:txBody>
      </p:sp>
    </p:spTree>
    <p:extLst>
      <p:ext uri="{BB962C8B-B14F-4D97-AF65-F5344CB8AC3E}">
        <p14:creationId xmlns:p14="http://schemas.microsoft.com/office/powerpoint/2010/main" val="3677879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D621AA-797C-0441-979D-118ABC1F15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TR"/>
          </a:p>
        </p:txBody>
      </p:sp>
      <p:sp>
        <p:nvSpPr>
          <p:cNvPr id="3" name="Text Placeholder 2">
            <a:extLst>
              <a:ext uri="{FF2B5EF4-FFF2-40B4-BE49-F238E27FC236}">
                <a16:creationId xmlns:a16="http://schemas.microsoft.com/office/drawing/2014/main" id="{870F944C-5802-2245-A33F-D2EBDF0EE7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0D087B10-8612-A34E-AEC6-536FFD1E2A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tr-TR"/>
              <a:t>17 Mayıs 2024</a:t>
            </a:r>
            <a:endParaRPr lang="en-TR"/>
          </a:p>
        </p:txBody>
      </p:sp>
      <p:sp>
        <p:nvSpPr>
          <p:cNvPr id="5" name="Footer Placeholder 4">
            <a:extLst>
              <a:ext uri="{FF2B5EF4-FFF2-40B4-BE49-F238E27FC236}">
                <a16:creationId xmlns:a16="http://schemas.microsoft.com/office/drawing/2014/main" id="{F1890607-B716-0E48-AF24-D44E486256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BODEN LAW</a:t>
            </a:r>
            <a:endParaRPr lang="en-TR"/>
          </a:p>
        </p:txBody>
      </p:sp>
      <p:sp>
        <p:nvSpPr>
          <p:cNvPr id="6" name="Slide Number Placeholder 5">
            <a:extLst>
              <a:ext uri="{FF2B5EF4-FFF2-40B4-BE49-F238E27FC236}">
                <a16:creationId xmlns:a16="http://schemas.microsoft.com/office/drawing/2014/main" id="{BF5C2B82-AADA-784D-A476-B7FAA55141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4809FD-5084-FB4A-A320-E3FB42C97C04}" type="slidenum">
              <a:rPr lang="en-TR" smtClean="0"/>
              <a:t>‹#›</a:t>
            </a:fld>
            <a:endParaRPr lang="en-TR"/>
          </a:p>
        </p:txBody>
      </p:sp>
    </p:spTree>
    <p:extLst>
      <p:ext uri="{BB962C8B-B14F-4D97-AF65-F5344CB8AC3E}">
        <p14:creationId xmlns:p14="http://schemas.microsoft.com/office/powerpoint/2010/main" val="2065704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14B_CC88D365.xm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emf"/></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microsoft.com/office/2018/10/relationships/comments" Target="../comments/modernComment_11B_9A5C8984.xm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microsoft.com/office/2018/10/relationships/comments" Target="../comments/modernComment_138_1D731761.xml"/><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4.emf"/><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7C4AA10-B488-314C-8BE8-82E6CC3F3782}"/>
              </a:ext>
            </a:extLst>
          </p:cNvPr>
          <p:cNvPicPr>
            <a:picLocks noGrp="1" noRot="1" noChangeAspect="1" noMove="1" noResize="1" noEditPoints="1" noAdjustHandles="1" noChangeArrowheads="1" noChangeShapeType="1" noCrop="1"/>
          </p:cNvPicPr>
          <p:nvPr/>
        </p:nvPicPr>
        <p:blipFill>
          <a:blip r:embed="rId2">
            <a:alphaModFix amt="92000"/>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AEBE653C-2064-0A49-B6A8-54CBA0CB7418}"/>
              </a:ext>
            </a:extLst>
          </p:cNvPr>
          <p:cNvSpPr txBox="1">
            <a:spLocks noGrp="1" noRot="1" noMove="1" noResize="1" noEditPoints="1" noAdjustHandles="1" noChangeArrowheads="1" noChangeShapeType="1"/>
          </p:cNvSpPr>
          <p:nvPr/>
        </p:nvSpPr>
        <p:spPr>
          <a:xfrm>
            <a:off x="747745" y="5107021"/>
            <a:ext cx="7426950" cy="1569660"/>
          </a:xfrm>
          <a:prstGeom prst="rect">
            <a:avLst/>
          </a:prstGeom>
          <a:noFill/>
        </p:spPr>
        <p:txBody>
          <a:bodyPr wrap="square" rtlCol="0">
            <a:spAutoFit/>
          </a:bodyPr>
          <a:lstStyle/>
          <a:p>
            <a:pPr>
              <a:defRPr/>
            </a:pPr>
            <a:r>
              <a:rPr lang="en-US" sz="3200" b="1" dirty="0">
                <a:solidFill>
                  <a:schemeClr val="bg1"/>
                </a:solidFill>
                <a:latin typeface="Times New Roman" panose="02020603050405020304" pitchFamily="18" charset="0"/>
                <a:cs typeface="Times New Roman" panose="02020603050405020304" pitchFamily="18" charset="0"/>
              </a:rPr>
              <a:t>Türkiye’s Energy Landscape: Regulatory Shifts in 2025</a:t>
            </a:r>
            <a:endParaRPr lang="en-GB" sz="3200" dirty="0">
              <a:solidFill>
                <a:schemeClr val="bg1"/>
              </a:solidFill>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3200" b="0" i="0" u="none" strike="noStrike" kern="1200" cap="none" spc="0" normalizeH="0" baseline="0" dirty="0">
              <a:ln>
                <a:noFill/>
              </a:ln>
              <a:solidFill>
                <a:schemeClr val="bg1">
                  <a:lumMod val="95000"/>
                </a:schemeClr>
              </a:solidFill>
              <a:effectLst/>
              <a:uLnTx/>
              <a:uFillTx/>
              <a:latin typeface="SANTRAL-MEDIUM" pitchFamily="2" charset="77"/>
              <a:ea typeface="+mn-ea"/>
              <a:cs typeface="+mn-cs"/>
            </a:endParaRPr>
          </a:p>
        </p:txBody>
      </p:sp>
      <p:sp>
        <p:nvSpPr>
          <p:cNvPr id="7" name="TextBox 6">
            <a:extLst>
              <a:ext uri="{FF2B5EF4-FFF2-40B4-BE49-F238E27FC236}">
                <a16:creationId xmlns:a16="http://schemas.microsoft.com/office/drawing/2014/main" id="{9A5335B5-2F0C-3D4C-8D9E-B903130D1CFF}"/>
              </a:ext>
            </a:extLst>
          </p:cNvPr>
          <p:cNvSpPr txBox="1">
            <a:spLocks noGrp="1" noRot="1" noMove="1" noResize="1" noEditPoints="1" noAdjustHandles="1" noChangeArrowheads="1" noChangeShapeType="1"/>
          </p:cNvSpPr>
          <p:nvPr/>
        </p:nvSpPr>
        <p:spPr>
          <a:xfrm>
            <a:off x="9523142" y="5537907"/>
            <a:ext cx="2061197" cy="400110"/>
          </a:xfrm>
          <a:prstGeom prst="rect">
            <a:avLst/>
          </a:prstGeom>
          <a:noFill/>
        </p:spPr>
        <p:txBody>
          <a:bodyPr wrap="square" rtlCol="0">
            <a:spAutoFit/>
          </a:bodyPr>
          <a:lstStyle/>
          <a:p>
            <a:pPr algn="dist"/>
            <a:r>
              <a:rPr lang="en-GB" sz="2000" dirty="0">
                <a:solidFill>
                  <a:schemeClr val="bg1"/>
                </a:solidFill>
                <a:latin typeface="Times New Roman" panose="02020603050405020304" pitchFamily="18" charset="0"/>
                <a:cs typeface="Times New Roman" panose="02020603050405020304" pitchFamily="18" charset="0"/>
              </a:rPr>
              <a:t>20 January 2026</a:t>
            </a:r>
          </a:p>
        </p:txBody>
      </p:sp>
    </p:spTree>
    <p:extLst>
      <p:ext uri="{BB962C8B-B14F-4D97-AF65-F5344CB8AC3E}">
        <p14:creationId xmlns:p14="http://schemas.microsoft.com/office/powerpoint/2010/main" val="786659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72DE8-DCD4-F37D-2F6A-2A690762970B}"/>
            </a:ext>
          </a:extLst>
        </p:cNvPr>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26697FFF-2523-2AA2-E2A9-7077E07F5461}"/>
              </a:ext>
            </a:extLst>
          </p:cNvPr>
          <p:cNvSpPr>
            <a:spLocks noGrp="1"/>
          </p:cNvSpPr>
          <p:nvPr>
            <p:ph idx="1"/>
          </p:nvPr>
        </p:nvSpPr>
        <p:spPr>
          <a:xfrm>
            <a:off x="701667" y="1239059"/>
            <a:ext cx="11151524" cy="5081810"/>
          </a:xfrm>
        </p:spPr>
        <p:txBody>
          <a:bodyPr>
            <a:normAutofit/>
          </a:bodyPr>
          <a:lstStyle/>
          <a:p>
            <a:pPr algn="just"/>
            <a:endParaRPr lang="en-GB" sz="2000" b="1" dirty="0">
              <a:latin typeface="Times New Roman" panose="02020603050405020304" pitchFamily="18" charset="0"/>
              <a:cs typeface="Times New Roman" panose="02020603050405020304" pitchFamily="18" charset="0"/>
            </a:endParaRPr>
          </a:p>
          <a:p>
            <a:pPr algn="just"/>
            <a:endParaRPr lang="en-GB" sz="2400" dirty="0">
              <a:latin typeface="Times New Roman" panose="02020603050405020304" pitchFamily="18" charset="0"/>
              <a:cs typeface="Times New Roman" panose="02020603050405020304" pitchFamily="18" charset="0"/>
            </a:endParaRPr>
          </a:p>
          <a:p>
            <a:pPr algn="just"/>
            <a:endParaRPr lang="en-GB" sz="2400" dirty="0">
              <a:latin typeface="Times New Roman" panose="02020603050405020304" pitchFamily="18" charset="0"/>
              <a:cs typeface="Times New Roman" panose="02020603050405020304" pitchFamily="18" charset="0"/>
            </a:endParaRPr>
          </a:p>
          <a:p>
            <a:pPr algn="just"/>
            <a:endParaRPr lang="en-GB" sz="2400" dirty="0">
              <a:latin typeface="Times New Roman" panose="02020603050405020304" pitchFamily="18" charset="0"/>
              <a:cs typeface="Times New Roman" panose="02020603050405020304" pitchFamily="18" charset="0"/>
            </a:endParaRPr>
          </a:p>
          <a:p>
            <a:pPr lvl="0" algn="just"/>
            <a:endParaRPr lang="en-GB" sz="2400" dirty="0">
              <a:latin typeface="Times New Roman" panose="02020603050405020304" pitchFamily="18" charset="0"/>
              <a:cs typeface="Times New Roman" panose="02020603050405020304" pitchFamily="18" charset="0"/>
            </a:endParaRPr>
          </a:p>
          <a:p>
            <a:pPr marL="88900" lvl="1" indent="0" algn="just">
              <a:lnSpc>
                <a:spcPct val="100000"/>
              </a:lnSpc>
              <a:buNone/>
            </a:pPr>
            <a:endParaRPr lang="en-GB" dirty="0">
              <a:latin typeface="Times New Roman" panose="02020603050405020304" pitchFamily="18" charset="0"/>
              <a:ea typeface="Open Sans" panose="020B0606030504020204" pitchFamily="34" charset="0"/>
              <a:cs typeface="Times New Roman" panose="02020603050405020304" pitchFamily="18" charset="0"/>
            </a:endParaRPr>
          </a:p>
        </p:txBody>
      </p:sp>
      <p:sp>
        <p:nvSpPr>
          <p:cNvPr id="4" name="Veri Yer Tutucusu 3">
            <a:extLst>
              <a:ext uri="{FF2B5EF4-FFF2-40B4-BE49-F238E27FC236}">
                <a16:creationId xmlns:a16="http://schemas.microsoft.com/office/drawing/2014/main" id="{01E7E7E2-5A85-1692-416D-B833D6239FE2}"/>
              </a:ext>
            </a:extLst>
          </p:cNvPr>
          <p:cNvSpPr>
            <a:spLocks noGrp="1"/>
          </p:cNvSpPr>
          <p:nvPr>
            <p:ph type="dt" sz="half" idx="10"/>
          </p:nvPr>
        </p:nvSpPr>
        <p:spPr/>
        <p:txBody>
          <a:bodyPr/>
          <a:lstStyle/>
          <a:p>
            <a:pPr algn="just"/>
            <a:r>
              <a:rPr lang="en-GB" dirty="0">
                <a:latin typeface="Times New Roman" panose="02020603050405020304" pitchFamily="18" charset="0"/>
                <a:cs typeface="Times New Roman" panose="02020603050405020304" pitchFamily="18" charset="0"/>
              </a:rPr>
              <a:t>20  January 2026</a:t>
            </a:r>
            <a:endParaRPr lang="en-TR" dirty="0">
              <a:latin typeface="Times New Roman" panose="02020603050405020304" pitchFamily="18" charset="0"/>
              <a:cs typeface="Times New Roman" panose="02020603050405020304" pitchFamily="18" charset="0"/>
            </a:endParaRPr>
          </a:p>
        </p:txBody>
      </p:sp>
      <p:sp>
        <p:nvSpPr>
          <p:cNvPr id="6" name="Alt Bilgi Yer Tutucusu 5">
            <a:extLst>
              <a:ext uri="{FF2B5EF4-FFF2-40B4-BE49-F238E27FC236}">
                <a16:creationId xmlns:a16="http://schemas.microsoft.com/office/drawing/2014/main" id="{9353E2EB-3A94-4CC8-CDED-9E2F8033D1E3}"/>
              </a:ext>
            </a:extLst>
          </p:cNvPr>
          <p:cNvSpPr>
            <a:spLocks noGrp="1"/>
          </p:cNvSpPr>
          <p:nvPr>
            <p:ph type="ftr" sz="quarter" idx="11"/>
          </p:nvPr>
        </p:nvSpPr>
        <p:spPr/>
        <p:txBody>
          <a:bodyPr/>
          <a:lstStyle/>
          <a:p>
            <a:r>
              <a:rPr lang="tr-TR" dirty="0">
                <a:latin typeface="Times New Roman" panose="02020603050405020304" pitchFamily="18" charset="0"/>
                <a:cs typeface="Times New Roman" panose="02020603050405020304" pitchFamily="18" charset="0"/>
              </a:rPr>
              <a:t>BODEN LAW</a:t>
            </a:r>
            <a:endParaRPr lang="en-TR" dirty="0">
              <a:latin typeface="Times New Roman" panose="02020603050405020304" pitchFamily="18" charset="0"/>
              <a:cs typeface="Times New Roman" panose="02020603050405020304" pitchFamily="18" charset="0"/>
            </a:endParaRPr>
          </a:p>
        </p:txBody>
      </p:sp>
      <p:sp>
        <p:nvSpPr>
          <p:cNvPr id="7" name="Slayt Numarası Yer Tutucusu 6">
            <a:extLst>
              <a:ext uri="{FF2B5EF4-FFF2-40B4-BE49-F238E27FC236}">
                <a16:creationId xmlns:a16="http://schemas.microsoft.com/office/drawing/2014/main" id="{9056799A-65CC-B215-F4E6-CF225684C67E}"/>
              </a:ext>
            </a:extLst>
          </p:cNvPr>
          <p:cNvSpPr>
            <a:spLocks noGrp="1"/>
          </p:cNvSpPr>
          <p:nvPr>
            <p:ph type="sldNum" sz="quarter" idx="12"/>
          </p:nvPr>
        </p:nvSpPr>
        <p:spPr/>
        <p:txBody>
          <a:bodyPr/>
          <a:lstStyle/>
          <a:p>
            <a:fld id="{FC4809FD-5084-FB4A-A320-E3FB42C97C04}" type="slidenum">
              <a:rPr lang="en-TR" smtClean="0">
                <a:latin typeface="Times New Roman" panose="02020603050405020304" pitchFamily="18" charset="0"/>
                <a:cs typeface="Times New Roman" panose="02020603050405020304" pitchFamily="18" charset="0"/>
              </a:rPr>
              <a:pPr/>
              <a:t>10</a:t>
            </a:fld>
            <a:endParaRPr lang="en-TR" dirty="0">
              <a:latin typeface="Times New Roman" panose="02020603050405020304" pitchFamily="18" charset="0"/>
              <a:cs typeface="Times New Roman" panose="02020603050405020304" pitchFamily="18" charset="0"/>
            </a:endParaRPr>
          </a:p>
        </p:txBody>
      </p:sp>
      <p:pic>
        <p:nvPicPr>
          <p:cNvPr id="9" name="Picture 1">
            <a:extLst>
              <a:ext uri="{FF2B5EF4-FFF2-40B4-BE49-F238E27FC236}">
                <a16:creationId xmlns:a16="http://schemas.microsoft.com/office/drawing/2014/main" id="{4423A0A4-3BDE-D76C-284B-7B76C31748BB}"/>
              </a:ext>
            </a:extLst>
          </p:cNvPr>
          <p:cNvPicPr>
            <a:picLocks noChangeAspect="1"/>
          </p:cNvPicPr>
          <p:nvPr/>
        </p:nvPicPr>
        <p:blipFill>
          <a:blip r:embed="rId4"/>
          <a:stretch>
            <a:fillRect/>
          </a:stretch>
        </p:blipFill>
        <p:spPr>
          <a:xfrm>
            <a:off x="10581342" y="6288972"/>
            <a:ext cx="1271850" cy="499880"/>
          </a:xfrm>
          <a:prstGeom prst="rect">
            <a:avLst/>
          </a:prstGeom>
        </p:spPr>
      </p:pic>
      <p:pic>
        <p:nvPicPr>
          <p:cNvPr id="5" name="Picture 9">
            <a:extLst>
              <a:ext uri="{FF2B5EF4-FFF2-40B4-BE49-F238E27FC236}">
                <a16:creationId xmlns:a16="http://schemas.microsoft.com/office/drawing/2014/main" id="{F6461480-EBF3-B03E-9CEE-A73A88FB680D}"/>
              </a:ext>
            </a:extLst>
          </p:cNvPr>
          <p:cNvPicPr>
            <a:picLocks noChangeAspect="1"/>
          </p:cNvPicPr>
          <p:nvPr/>
        </p:nvPicPr>
        <p:blipFill>
          <a:blip r:embed="rId5"/>
          <a:stretch>
            <a:fillRect/>
          </a:stretch>
        </p:blipFill>
        <p:spPr>
          <a:xfrm>
            <a:off x="9581538" y="69148"/>
            <a:ext cx="2271653" cy="892435"/>
          </a:xfrm>
          <a:prstGeom prst="rect">
            <a:avLst/>
          </a:prstGeom>
        </p:spPr>
      </p:pic>
      <p:sp>
        <p:nvSpPr>
          <p:cNvPr id="2" name="Title 1">
            <a:extLst>
              <a:ext uri="{FF2B5EF4-FFF2-40B4-BE49-F238E27FC236}">
                <a16:creationId xmlns:a16="http://schemas.microsoft.com/office/drawing/2014/main" id="{B4F9343B-46CD-E603-47FA-56404E075B0A}"/>
              </a:ext>
            </a:extLst>
          </p:cNvPr>
          <p:cNvSpPr>
            <a:spLocks noGrp="1"/>
          </p:cNvSpPr>
          <p:nvPr>
            <p:ph type="title"/>
          </p:nvPr>
        </p:nvSpPr>
        <p:spPr>
          <a:xfrm>
            <a:off x="338810" y="341662"/>
            <a:ext cx="10515600" cy="1006391"/>
          </a:xfrm>
        </p:spPr>
        <p:txBody>
          <a:bodyPr>
            <a:normAutofit/>
          </a:bodyPr>
          <a:lstStyle/>
          <a:p>
            <a:r>
              <a:rPr lang="en-GB" b="1" dirty="0">
                <a:latin typeface="Times New Roman" panose="02020603050405020304" pitchFamily="18" charset="0"/>
                <a:cs typeface="Times New Roman" panose="02020603050405020304" pitchFamily="18" charset="0"/>
              </a:rPr>
              <a:t>Natural Gas Highlights of 2025</a:t>
            </a:r>
          </a:p>
        </p:txBody>
      </p:sp>
      <p:sp>
        <p:nvSpPr>
          <p:cNvPr id="11" name="Rectangle 4">
            <a:extLst>
              <a:ext uri="{FF2B5EF4-FFF2-40B4-BE49-F238E27FC236}">
                <a16:creationId xmlns:a16="http://schemas.microsoft.com/office/drawing/2014/main" id="{2CA496E2-A235-D982-CF05-177DA20A5AFA}"/>
              </a:ext>
            </a:extLst>
          </p:cNvPr>
          <p:cNvSpPr>
            <a:spLocks noChangeArrowheads="1"/>
          </p:cNvSpPr>
          <p:nvPr/>
        </p:nvSpPr>
        <p:spPr bwMode="auto">
          <a:xfrm>
            <a:off x="338810" y="1625529"/>
            <a:ext cx="11514382"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 2025, the regulatory framework for natural gas market licensing was expanded through the introduction of liquefaction activities and a new liquefaction license, updates to licensing scopes and definitions, the broadening of wholesale and import activities, and the introduction of stricter requirements for import licenses and contracts.</a:t>
            </a:r>
          </a:p>
          <a:p>
            <a:pPr marR="0" lvl="0" algn="just" defTabSz="914400" rtl="0" eaLnBrk="0" fontAlgn="base" latinLnBrk="0" hangingPunct="0">
              <a:lnSpc>
                <a:spcPct val="100000"/>
              </a:lnSpc>
              <a:spcBef>
                <a:spcPct val="0"/>
              </a:spcBef>
              <a:spcAft>
                <a:spcPct val="0"/>
              </a:spcAft>
              <a:buClrTx/>
              <a:buSzTx/>
              <a:tabLst/>
            </a:pPr>
            <a:endParaRPr kumimoji="0" lang="en-GB"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Regulatory oversight was strengthened with respect to license termination, share transfers, and minimum capital requirements, with the objective of enhancing competition, supply security, and transparency across gas trading, storage, and wholesale markets.</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1519077"/>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DE563-3B49-1A3A-CDCC-09C467CC7774}"/>
              </a:ext>
            </a:extLst>
          </p:cNvPr>
          <p:cNvSpPr>
            <a:spLocks noGrp="1"/>
          </p:cNvSpPr>
          <p:nvPr>
            <p:ph type="title"/>
          </p:nvPr>
        </p:nvSpPr>
        <p:spPr>
          <a:xfrm>
            <a:off x="338808" y="136525"/>
            <a:ext cx="10515600" cy="1325563"/>
          </a:xfrm>
        </p:spPr>
        <p:txBody>
          <a:bodyPr>
            <a:normAutofit/>
          </a:bodyPr>
          <a:lstStyle/>
          <a:p>
            <a:pPr algn="just"/>
            <a:r>
              <a:rPr lang="en-GB" b="1" dirty="0">
                <a:latin typeface="Times New Roman" panose="02020603050405020304" pitchFamily="18" charset="0"/>
                <a:cs typeface="Times New Roman" panose="02020603050405020304" pitchFamily="18" charset="0"/>
              </a:rPr>
              <a:t>Other Regulatory Highlights of 2025: Overview</a:t>
            </a:r>
            <a:endParaRPr lang="tr-TR"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BA5BB8F-BC88-96E9-FA4B-0174BD019632}"/>
              </a:ext>
            </a:extLst>
          </p:cNvPr>
          <p:cNvSpPr>
            <a:spLocks noGrp="1"/>
          </p:cNvSpPr>
          <p:nvPr>
            <p:ph idx="1"/>
          </p:nvPr>
        </p:nvSpPr>
        <p:spPr>
          <a:xfrm>
            <a:off x="838200" y="1545079"/>
            <a:ext cx="10515600" cy="4351338"/>
          </a:xfrm>
        </p:spPr>
        <p:txBody>
          <a:bodyPr>
            <a:normAutofit/>
          </a:bodyPr>
          <a:lstStyle/>
          <a:p>
            <a:pPr marL="0" indent="0" algn="just">
              <a:buNone/>
            </a:pPr>
            <a:endParaRPr lang="en-GB" sz="2600" dirty="0">
              <a:latin typeface="Times New Roman" panose="02020603050405020304" pitchFamily="18" charset="0"/>
              <a:cs typeface="Times New Roman" panose="02020603050405020304" pitchFamily="18" charset="0"/>
            </a:endParaRPr>
          </a:p>
          <a:p>
            <a:pPr algn="just"/>
            <a:endParaRPr lang="tr-TR" sz="2000" b="0" i="0" dirty="0">
              <a:effectLst/>
              <a:latin typeface="Times New Roman" panose="02020603050405020304" pitchFamily="18"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479CBF7A-C9D5-7A6D-3BE6-68E5FE5B7DD6}"/>
              </a:ext>
            </a:extLst>
          </p:cNvPr>
          <p:cNvSpPr>
            <a:spLocks noGrp="1"/>
          </p:cNvSpPr>
          <p:nvPr>
            <p:ph type="ftr" sz="quarter" idx="11"/>
          </p:nvPr>
        </p:nvSpPr>
        <p:spPr/>
        <p:txBody>
          <a:bodyPr/>
          <a:lstStyle/>
          <a:p>
            <a:r>
              <a:rPr lang="tr-TR" dirty="0"/>
              <a:t>BODEN LAW</a:t>
            </a:r>
          </a:p>
        </p:txBody>
      </p:sp>
      <p:sp>
        <p:nvSpPr>
          <p:cNvPr id="6" name="Slide Number Placeholder 5">
            <a:extLst>
              <a:ext uri="{FF2B5EF4-FFF2-40B4-BE49-F238E27FC236}">
                <a16:creationId xmlns:a16="http://schemas.microsoft.com/office/drawing/2014/main" id="{C1FD760B-8DB0-ADF4-D83A-1BC17564B51D}"/>
              </a:ext>
            </a:extLst>
          </p:cNvPr>
          <p:cNvSpPr>
            <a:spLocks noGrp="1"/>
          </p:cNvSpPr>
          <p:nvPr>
            <p:ph type="sldNum" sz="quarter" idx="12"/>
          </p:nvPr>
        </p:nvSpPr>
        <p:spPr/>
        <p:txBody>
          <a:bodyPr/>
          <a:lstStyle/>
          <a:p>
            <a:fld id="{FC4809FD-5084-FB4A-A320-E3FB42C97C04}" type="slidenum">
              <a:rPr lang="tr-TR" smtClean="0"/>
              <a:t>11</a:t>
            </a:fld>
            <a:endParaRPr lang="tr-TR" dirty="0"/>
          </a:p>
        </p:txBody>
      </p:sp>
      <p:sp>
        <p:nvSpPr>
          <p:cNvPr id="7" name="Date Placeholder 3">
            <a:extLst>
              <a:ext uri="{FF2B5EF4-FFF2-40B4-BE49-F238E27FC236}">
                <a16:creationId xmlns:a16="http://schemas.microsoft.com/office/drawing/2014/main" id="{5E3DDA8F-943A-0E58-B113-A1FFFEDE8549}"/>
              </a:ext>
            </a:extLst>
          </p:cNvPr>
          <p:cNvSpPr>
            <a:spLocks noGrp="1"/>
          </p:cNvSpPr>
          <p:nvPr>
            <p:ph type="dt" sz="half" idx="10"/>
          </p:nvPr>
        </p:nvSpPr>
        <p:spPr>
          <a:xfrm>
            <a:off x="838200" y="6356350"/>
            <a:ext cx="2743200" cy="365125"/>
          </a:xfrm>
        </p:spPr>
        <p:txBody>
          <a:bodyPr/>
          <a:lstStyle/>
          <a:p>
            <a:r>
              <a:rPr lang="en-GB" dirty="0"/>
              <a:t>20 January 2026</a:t>
            </a:r>
            <a:endParaRPr lang="tr-TR" dirty="0"/>
          </a:p>
        </p:txBody>
      </p:sp>
      <p:pic>
        <p:nvPicPr>
          <p:cNvPr id="8" name="Picture 1">
            <a:extLst>
              <a:ext uri="{FF2B5EF4-FFF2-40B4-BE49-F238E27FC236}">
                <a16:creationId xmlns:a16="http://schemas.microsoft.com/office/drawing/2014/main" id="{00DCDC94-D7D3-DD04-3A74-8030B7C26A25}"/>
              </a:ext>
            </a:extLst>
          </p:cNvPr>
          <p:cNvPicPr>
            <a:picLocks noChangeAspect="1"/>
          </p:cNvPicPr>
          <p:nvPr/>
        </p:nvPicPr>
        <p:blipFill>
          <a:blip r:embed="rId2"/>
          <a:stretch>
            <a:fillRect/>
          </a:stretch>
        </p:blipFill>
        <p:spPr>
          <a:xfrm>
            <a:off x="10581342" y="6288972"/>
            <a:ext cx="1271850" cy="499880"/>
          </a:xfrm>
          <a:prstGeom prst="rect">
            <a:avLst/>
          </a:prstGeom>
        </p:spPr>
      </p:pic>
      <p:sp>
        <p:nvSpPr>
          <p:cNvPr id="4" name="TextBox 3">
            <a:extLst>
              <a:ext uri="{FF2B5EF4-FFF2-40B4-BE49-F238E27FC236}">
                <a16:creationId xmlns:a16="http://schemas.microsoft.com/office/drawing/2014/main" id="{F094030C-53B0-D064-A45C-21B136810D48}"/>
              </a:ext>
            </a:extLst>
          </p:cNvPr>
          <p:cNvSpPr txBox="1"/>
          <p:nvPr/>
        </p:nvSpPr>
        <p:spPr>
          <a:xfrm>
            <a:off x="301083" y="1421516"/>
            <a:ext cx="11552109" cy="4093428"/>
          </a:xfrm>
          <a:prstGeom prst="rect">
            <a:avLst/>
          </a:prstGeom>
          <a:noFill/>
        </p:spPr>
        <p:txBody>
          <a:bodyPr wrap="square" rtlCol="0">
            <a:spAutoFit/>
          </a:bodyPr>
          <a:lstStyle/>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In 2025, additional regulatory changes and policy initiatives in the energy sector were introduced and attracted significant attention.</a:t>
            </a:r>
          </a:p>
          <a:p>
            <a:pPr algn="just"/>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Among the most notable developments, the enactment of the Climate Law and amendments to several laws, including the Mining Law, were observed and generated considerable public interest and debate.</a:t>
            </a:r>
          </a:p>
          <a:p>
            <a:pPr marL="342900" indent="-342900" algn="just">
              <a:buFont typeface="Arial" panose="020B0604020202020204" pitchFamily="34" charset="0"/>
              <a:buChar char="•"/>
            </a:pPr>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These legislative changes were aimed at introducing new policy instruments and regulatory approaches across the energy sector.</a:t>
            </a:r>
          </a:p>
          <a:p>
            <a:pPr algn="just"/>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The reforms also reflected Türkiye’s efforts to align with international standards and global frameworks.</a:t>
            </a:r>
          </a:p>
          <a:p>
            <a:pPr algn="just"/>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The most notable regulatory changes and policy developments introduced during this period are highlighted in the following slides.</a:t>
            </a:r>
          </a:p>
        </p:txBody>
      </p:sp>
      <p:pic>
        <p:nvPicPr>
          <p:cNvPr id="11" name="Picture 9">
            <a:extLst>
              <a:ext uri="{FF2B5EF4-FFF2-40B4-BE49-F238E27FC236}">
                <a16:creationId xmlns:a16="http://schemas.microsoft.com/office/drawing/2014/main" id="{E9B3F191-A4BF-912C-072D-2102961B92B0}"/>
              </a:ext>
            </a:extLst>
          </p:cNvPr>
          <p:cNvPicPr>
            <a:picLocks noChangeAspect="1"/>
          </p:cNvPicPr>
          <p:nvPr/>
        </p:nvPicPr>
        <p:blipFill>
          <a:blip r:embed="rId3"/>
          <a:stretch>
            <a:fillRect/>
          </a:stretch>
        </p:blipFill>
        <p:spPr>
          <a:xfrm>
            <a:off x="9581538" y="69148"/>
            <a:ext cx="2271653" cy="892435"/>
          </a:xfrm>
          <a:prstGeom prst="rect">
            <a:avLst/>
          </a:prstGeom>
        </p:spPr>
      </p:pic>
    </p:spTree>
    <p:extLst>
      <p:ext uri="{BB962C8B-B14F-4D97-AF65-F5344CB8AC3E}">
        <p14:creationId xmlns:p14="http://schemas.microsoft.com/office/powerpoint/2010/main" val="3347417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D4CEF-F25E-1E55-DB43-5AC71E3E31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1434CB-2175-BF9D-15A6-83AFD37CA4F8}"/>
              </a:ext>
            </a:extLst>
          </p:cNvPr>
          <p:cNvSpPr>
            <a:spLocks noGrp="1"/>
          </p:cNvSpPr>
          <p:nvPr>
            <p:ph type="title"/>
          </p:nvPr>
        </p:nvSpPr>
        <p:spPr>
          <a:xfrm>
            <a:off x="354164" y="158836"/>
            <a:ext cx="10515600" cy="1325563"/>
          </a:xfrm>
        </p:spPr>
        <p:txBody>
          <a:bodyPr>
            <a:normAutofit/>
          </a:bodyPr>
          <a:lstStyle/>
          <a:p>
            <a:pPr algn="just"/>
            <a:r>
              <a:rPr lang="en-GB" b="1" dirty="0">
                <a:latin typeface="Times New Roman" panose="02020603050405020304" pitchFamily="18" charset="0"/>
                <a:cs typeface="Times New Roman" panose="02020603050405020304" pitchFamily="18" charset="0"/>
              </a:rPr>
              <a:t>Other Regulatory Highlights of 2025</a:t>
            </a:r>
            <a:endParaRPr lang="tr-TR"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95EA4DD-0CEE-4D33-592C-BA6D3C08C91B}"/>
              </a:ext>
            </a:extLst>
          </p:cNvPr>
          <p:cNvSpPr>
            <a:spLocks noGrp="1"/>
          </p:cNvSpPr>
          <p:nvPr>
            <p:ph idx="1"/>
          </p:nvPr>
        </p:nvSpPr>
        <p:spPr>
          <a:xfrm>
            <a:off x="838200" y="1545079"/>
            <a:ext cx="10515600" cy="4351338"/>
          </a:xfrm>
        </p:spPr>
        <p:txBody>
          <a:bodyPr>
            <a:normAutofit/>
          </a:bodyPr>
          <a:lstStyle/>
          <a:p>
            <a:pPr marL="0" indent="0" algn="just">
              <a:buNone/>
            </a:pPr>
            <a:endParaRPr lang="en-GB" sz="2600" dirty="0">
              <a:latin typeface="Times New Roman" panose="02020603050405020304" pitchFamily="18" charset="0"/>
              <a:cs typeface="Times New Roman" panose="02020603050405020304" pitchFamily="18" charset="0"/>
            </a:endParaRPr>
          </a:p>
          <a:p>
            <a:pPr algn="just"/>
            <a:endParaRPr lang="tr-TR" sz="2000" b="0" i="0" dirty="0">
              <a:effectLst/>
              <a:latin typeface="Times New Roman" panose="02020603050405020304" pitchFamily="18"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9C6F6577-453D-1209-6C34-565625B3570D}"/>
              </a:ext>
            </a:extLst>
          </p:cNvPr>
          <p:cNvSpPr>
            <a:spLocks noGrp="1"/>
          </p:cNvSpPr>
          <p:nvPr>
            <p:ph type="ftr" sz="quarter" idx="11"/>
          </p:nvPr>
        </p:nvSpPr>
        <p:spPr/>
        <p:txBody>
          <a:bodyPr/>
          <a:lstStyle/>
          <a:p>
            <a:r>
              <a:rPr lang="tr-TR" dirty="0"/>
              <a:t>BODEN LAW</a:t>
            </a:r>
          </a:p>
        </p:txBody>
      </p:sp>
      <p:sp>
        <p:nvSpPr>
          <p:cNvPr id="6" name="Slide Number Placeholder 5">
            <a:extLst>
              <a:ext uri="{FF2B5EF4-FFF2-40B4-BE49-F238E27FC236}">
                <a16:creationId xmlns:a16="http://schemas.microsoft.com/office/drawing/2014/main" id="{DB47E40A-4584-6CE8-5510-6E8B2D926D81}"/>
              </a:ext>
            </a:extLst>
          </p:cNvPr>
          <p:cNvSpPr>
            <a:spLocks noGrp="1"/>
          </p:cNvSpPr>
          <p:nvPr>
            <p:ph type="sldNum" sz="quarter" idx="12"/>
          </p:nvPr>
        </p:nvSpPr>
        <p:spPr/>
        <p:txBody>
          <a:bodyPr/>
          <a:lstStyle/>
          <a:p>
            <a:fld id="{FC4809FD-5084-FB4A-A320-E3FB42C97C04}" type="slidenum">
              <a:rPr lang="tr-TR" smtClean="0"/>
              <a:t>12</a:t>
            </a:fld>
            <a:endParaRPr lang="tr-TR" dirty="0"/>
          </a:p>
        </p:txBody>
      </p:sp>
      <p:sp>
        <p:nvSpPr>
          <p:cNvPr id="7" name="Date Placeholder 3">
            <a:extLst>
              <a:ext uri="{FF2B5EF4-FFF2-40B4-BE49-F238E27FC236}">
                <a16:creationId xmlns:a16="http://schemas.microsoft.com/office/drawing/2014/main" id="{ABAD0C71-5C33-0DFF-F981-DCCFA2C05881}"/>
              </a:ext>
            </a:extLst>
          </p:cNvPr>
          <p:cNvSpPr>
            <a:spLocks noGrp="1"/>
          </p:cNvSpPr>
          <p:nvPr>
            <p:ph type="dt" sz="half" idx="10"/>
          </p:nvPr>
        </p:nvSpPr>
        <p:spPr>
          <a:xfrm>
            <a:off x="838200" y="6356350"/>
            <a:ext cx="2743200" cy="365125"/>
          </a:xfrm>
        </p:spPr>
        <p:txBody>
          <a:bodyPr/>
          <a:lstStyle/>
          <a:p>
            <a:r>
              <a:rPr lang="en-GB" dirty="0"/>
              <a:t>20 January 2026</a:t>
            </a:r>
            <a:endParaRPr lang="tr-TR" dirty="0"/>
          </a:p>
        </p:txBody>
      </p:sp>
      <p:pic>
        <p:nvPicPr>
          <p:cNvPr id="8" name="Picture 1">
            <a:extLst>
              <a:ext uri="{FF2B5EF4-FFF2-40B4-BE49-F238E27FC236}">
                <a16:creationId xmlns:a16="http://schemas.microsoft.com/office/drawing/2014/main" id="{25D27860-2307-7D5F-4057-36F663831898}"/>
              </a:ext>
            </a:extLst>
          </p:cNvPr>
          <p:cNvPicPr>
            <a:picLocks noChangeAspect="1"/>
          </p:cNvPicPr>
          <p:nvPr/>
        </p:nvPicPr>
        <p:blipFill>
          <a:blip r:embed="rId2"/>
          <a:stretch>
            <a:fillRect/>
          </a:stretch>
        </p:blipFill>
        <p:spPr>
          <a:xfrm>
            <a:off x="10581342" y="6288972"/>
            <a:ext cx="1271850" cy="499880"/>
          </a:xfrm>
          <a:prstGeom prst="rect">
            <a:avLst/>
          </a:prstGeom>
        </p:spPr>
      </p:pic>
      <p:sp>
        <p:nvSpPr>
          <p:cNvPr id="4" name="TextBox 3">
            <a:extLst>
              <a:ext uri="{FF2B5EF4-FFF2-40B4-BE49-F238E27FC236}">
                <a16:creationId xmlns:a16="http://schemas.microsoft.com/office/drawing/2014/main" id="{75A5BF36-F562-DD57-0106-390C2509B789}"/>
              </a:ext>
            </a:extLst>
          </p:cNvPr>
          <p:cNvSpPr txBox="1"/>
          <p:nvPr/>
        </p:nvSpPr>
        <p:spPr>
          <a:xfrm>
            <a:off x="535259" y="1489409"/>
            <a:ext cx="11470331" cy="4678204"/>
          </a:xfrm>
          <a:prstGeom prst="rect">
            <a:avLst/>
          </a:prstGeom>
          <a:noFill/>
        </p:spPr>
        <p:txBody>
          <a:bodyPr wrap="square" rtlCol="0">
            <a:spAutoFit/>
          </a:bodyPr>
          <a:lstStyle/>
          <a:p>
            <a:pPr marL="342900" indent="-342900" algn="just" eaLnBrk="0" fontAlgn="base" hangingPunct="0">
              <a:spcBef>
                <a:spcPct val="0"/>
              </a:spcBef>
              <a:spcAft>
                <a:spcPct val="0"/>
              </a:spcAft>
              <a:buFont typeface="Arial" panose="020B0604020202020204" pitchFamily="34" charset="0"/>
              <a:buChar char="•"/>
            </a:pPr>
            <a:r>
              <a:rPr lang="en-GB" sz="2000" b="1" dirty="0">
                <a:latin typeface="Times New Roman" panose="02020603050405020304" pitchFamily="18" charset="0"/>
                <a:cs typeface="Times New Roman" panose="02020603050405020304" pitchFamily="18" charset="0"/>
              </a:rPr>
              <a:t>The Climate Law</a:t>
            </a:r>
            <a:r>
              <a:rPr lang="en-GB" sz="2000" dirty="0">
                <a:latin typeface="Times New Roman" panose="02020603050405020304" pitchFamily="18" charset="0"/>
                <a:cs typeface="Times New Roman" panose="02020603050405020304" pitchFamily="18" charset="0"/>
              </a:rPr>
              <a:t>, published in 2025, established Türkiye’s first comprehensive legal framework for climate action, under which binding targets, obligations, and tools for greenhouse gas reduction and climate adaptation were defined. A legal basis for an Emissions Trading System (“</a:t>
            </a:r>
            <a:r>
              <a:rPr lang="en-GB" sz="2000" b="1" dirty="0">
                <a:latin typeface="Times New Roman" panose="02020603050405020304" pitchFamily="18" charset="0"/>
                <a:cs typeface="Times New Roman" panose="02020603050405020304" pitchFamily="18" charset="0"/>
              </a:rPr>
              <a:t>ETS</a:t>
            </a:r>
            <a:r>
              <a:rPr lang="en-GB" sz="2000" dirty="0">
                <a:latin typeface="Times New Roman" panose="02020603050405020304" pitchFamily="18" charset="0"/>
                <a:cs typeface="Times New Roman" panose="02020603050405020304" pitchFamily="18" charset="0"/>
              </a:rPr>
              <a:t>”) was provided, unit-based evaluation mechanisms for energy storage projects were introduced, and concepts such as “</a:t>
            </a:r>
            <a:r>
              <a:rPr lang="en-GB" sz="2000" b="1" dirty="0">
                <a:latin typeface="Times New Roman" panose="02020603050405020304" pitchFamily="18" charset="0"/>
                <a:cs typeface="Times New Roman" panose="02020603050405020304" pitchFamily="18" charset="0"/>
              </a:rPr>
              <a:t>just transition</a:t>
            </a:r>
            <a:r>
              <a:rPr lang="en-GB" sz="2000" dirty="0">
                <a:latin typeface="Times New Roman" panose="02020603050405020304" pitchFamily="18" charset="0"/>
                <a:cs typeface="Times New Roman" panose="02020603050405020304" pitchFamily="18" charset="0"/>
              </a:rPr>
              <a:t>,” “</a:t>
            </a:r>
            <a:r>
              <a:rPr lang="en-GB" sz="2000" b="1" dirty="0">
                <a:latin typeface="Times New Roman" panose="02020603050405020304" pitchFamily="18" charset="0"/>
                <a:cs typeface="Times New Roman" panose="02020603050405020304" pitchFamily="18" charset="0"/>
              </a:rPr>
              <a:t>climate justice</a:t>
            </a:r>
            <a:r>
              <a:rPr lang="en-GB" sz="2000" dirty="0">
                <a:latin typeface="Times New Roman" panose="02020603050405020304" pitchFamily="18" charset="0"/>
                <a:cs typeface="Times New Roman" panose="02020603050405020304" pitchFamily="18" charset="0"/>
              </a:rPr>
              <a:t>,” and “</a:t>
            </a:r>
            <a:r>
              <a:rPr lang="en-GB" sz="2000" b="1" dirty="0">
                <a:latin typeface="Times New Roman" panose="02020603050405020304" pitchFamily="18" charset="0"/>
                <a:cs typeface="Times New Roman" panose="02020603050405020304" pitchFamily="18" charset="0"/>
              </a:rPr>
              <a:t>embedded emissions”</a:t>
            </a:r>
            <a:r>
              <a:rPr lang="en-GB" sz="2000" dirty="0">
                <a:latin typeface="Times New Roman" panose="02020603050405020304" pitchFamily="18" charset="0"/>
                <a:cs typeface="Times New Roman" panose="02020603050405020304" pitchFamily="18" charset="0"/>
              </a:rPr>
              <a:t> were incorporated.</a:t>
            </a:r>
          </a:p>
          <a:p>
            <a:pPr algn="just"/>
            <a:endParaRPr lang="en-GB" sz="2000" dirty="0">
              <a:latin typeface="Times New Roman" panose="02020603050405020304" pitchFamily="18" charset="0"/>
              <a:cs typeface="Times New Roman" panose="02020603050405020304" pitchFamily="18" charset="0"/>
            </a:endParaRPr>
          </a:p>
          <a:p>
            <a:pPr marL="342900" indent="-342900" algn="just" eaLnBrk="0" fontAlgn="base" hangingPunct="0">
              <a:spcBef>
                <a:spcPct val="0"/>
              </a:spcBef>
              <a:spcAft>
                <a:spcPct val="0"/>
              </a:spcAf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In 2025, rules addressing land-use and permitting procedures for licensed energy projects were issued, under which certain authorities were transferred to provincial administrations, easement, leasing, and usage permit processes across the electricity, natural gas, renewable energy, and petroleum sectors were streamlined, and provincial approval for limited-purpose solar installations on publicly allocated properties was allowed.</a:t>
            </a:r>
          </a:p>
          <a:p>
            <a:pPr algn="just" eaLnBrk="0" fontAlgn="base" hangingPunct="0">
              <a:spcBef>
                <a:spcPct val="0"/>
              </a:spcBef>
              <a:spcAft>
                <a:spcPct val="0"/>
              </a:spcAft>
            </a:pPr>
            <a:endParaRPr lang="en-GB" sz="2000" dirty="0">
              <a:latin typeface="Times New Roman" panose="02020603050405020304" pitchFamily="18" charset="0"/>
              <a:cs typeface="Times New Roman" panose="02020603050405020304" pitchFamily="18" charset="0"/>
            </a:endParaRPr>
          </a:p>
          <a:p>
            <a:pPr marL="342900" indent="-342900" algn="just" eaLnBrk="0" fontAlgn="base" hangingPunct="0">
              <a:spcBef>
                <a:spcPct val="0"/>
              </a:spcBef>
              <a:spcAft>
                <a:spcPct val="0"/>
              </a:spcAf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The Green Asset Ratio Communiqué was published by the Banking Regulation and Supervision Agency, under which mandatory reporting requirements for banks were introduced.</a:t>
            </a:r>
          </a:p>
          <a:p>
            <a:endParaRPr lang="en-GB" dirty="0"/>
          </a:p>
        </p:txBody>
      </p:sp>
      <p:pic>
        <p:nvPicPr>
          <p:cNvPr id="9" name="Picture 9">
            <a:extLst>
              <a:ext uri="{FF2B5EF4-FFF2-40B4-BE49-F238E27FC236}">
                <a16:creationId xmlns:a16="http://schemas.microsoft.com/office/drawing/2014/main" id="{6A9B369C-EAF5-A323-954E-DCDB39E9BC4A}"/>
              </a:ext>
            </a:extLst>
          </p:cNvPr>
          <p:cNvPicPr>
            <a:picLocks noChangeAspect="1"/>
          </p:cNvPicPr>
          <p:nvPr/>
        </p:nvPicPr>
        <p:blipFill>
          <a:blip r:embed="rId3"/>
          <a:stretch>
            <a:fillRect/>
          </a:stretch>
        </p:blipFill>
        <p:spPr>
          <a:xfrm>
            <a:off x="9733938" y="221548"/>
            <a:ext cx="2271653" cy="892435"/>
          </a:xfrm>
          <a:prstGeom prst="rect">
            <a:avLst/>
          </a:prstGeom>
        </p:spPr>
      </p:pic>
    </p:spTree>
    <p:extLst>
      <p:ext uri="{BB962C8B-B14F-4D97-AF65-F5344CB8AC3E}">
        <p14:creationId xmlns:p14="http://schemas.microsoft.com/office/powerpoint/2010/main" val="2422301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A5BB8F-BC88-96E9-FA4B-0174BD019632}"/>
              </a:ext>
            </a:extLst>
          </p:cNvPr>
          <p:cNvSpPr>
            <a:spLocks noGrp="1"/>
          </p:cNvSpPr>
          <p:nvPr>
            <p:ph idx="1"/>
          </p:nvPr>
        </p:nvSpPr>
        <p:spPr>
          <a:xfrm>
            <a:off x="338809" y="914400"/>
            <a:ext cx="11014991" cy="5166869"/>
          </a:xfrm>
        </p:spPr>
        <p:txBody>
          <a:bodyPr>
            <a:normAutofit/>
          </a:bodyPr>
          <a:lstStyle/>
          <a:p>
            <a:pPr lvl="0" algn="just"/>
            <a:endParaRPr lang="en-GB" sz="2600" dirty="0">
              <a:latin typeface="Times New Roman" panose="02020603050405020304" pitchFamily="18" charset="0"/>
              <a:cs typeface="Times New Roman" panose="02020603050405020304" pitchFamily="18" charset="0"/>
            </a:endParaRPr>
          </a:p>
          <a:p>
            <a:pPr marL="0" indent="0">
              <a:buNone/>
            </a:pPr>
            <a:endParaRPr lang="tr-TR" sz="2400" b="0" i="0" dirty="0">
              <a:effectLst/>
              <a:latin typeface="Times New Roman" panose="02020603050405020304" pitchFamily="18"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479CBF7A-C9D5-7A6D-3BE6-68E5FE5B7DD6}"/>
              </a:ext>
            </a:extLst>
          </p:cNvPr>
          <p:cNvSpPr>
            <a:spLocks noGrp="1"/>
          </p:cNvSpPr>
          <p:nvPr>
            <p:ph type="ftr" sz="quarter" idx="11"/>
          </p:nvPr>
        </p:nvSpPr>
        <p:spPr/>
        <p:txBody>
          <a:bodyPr/>
          <a:lstStyle/>
          <a:p>
            <a:r>
              <a:rPr lang="tr-TR" dirty="0"/>
              <a:t>BODEN LAW</a:t>
            </a:r>
          </a:p>
        </p:txBody>
      </p:sp>
      <p:sp>
        <p:nvSpPr>
          <p:cNvPr id="6" name="Slide Number Placeholder 5">
            <a:extLst>
              <a:ext uri="{FF2B5EF4-FFF2-40B4-BE49-F238E27FC236}">
                <a16:creationId xmlns:a16="http://schemas.microsoft.com/office/drawing/2014/main" id="{C1FD760B-8DB0-ADF4-D83A-1BC17564B51D}"/>
              </a:ext>
            </a:extLst>
          </p:cNvPr>
          <p:cNvSpPr>
            <a:spLocks noGrp="1"/>
          </p:cNvSpPr>
          <p:nvPr>
            <p:ph type="sldNum" sz="quarter" idx="12"/>
          </p:nvPr>
        </p:nvSpPr>
        <p:spPr/>
        <p:txBody>
          <a:bodyPr/>
          <a:lstStyle/>
          <a:p>
            <a:fld id="{FC4809FD-5084-FB4A-A320-E3FB42C97C04}" type="slidenum">
              <a:rPr lang="tr-TR" smtClean="0"/>
              <a:t>13</a:t>
            </a:fld>
            <a:endParaRPr lang="tr-TR" dirty="0"/>
          </a:p>
        </p:txBody>
      </p:sp>
      <p:sp>
        <p:nvSpPr>
          <p:cNvPr id="7" name="Date Placeholder 3">
            <a:extLst>
              <a:ext uri="{FF2B5EF4-FFF2-40B4-BE49-F238E27FC236}">
                <a16:creationId xmlns:a16="http://schemas.microsoft.com/office/drawing/2014/main" id="{5E3DDA8F-943A-0E58-B113-A1FFFEDE8549}"/>
              </a:ext>
            </a:extLst>
          </p:cNvPr>
          <p:cNvSpPr>
            <a:spLocks noGrp="1"/>
          </p:cNvSpPr>
          <p:nvPr>
            <p:ph type="dt" sz="half" idx="10"/>
          </p:nvPr>
        </p:nvSpPr>
        <p:spPr>
          <a:xfrm>
            <a:off x="838200" y="6356350"/>
            <a:ext cx="2743200" cy="365125"/>
          </a:xfrm>
        </p:spPr>
        <p:txBody>
          <a:bodyPr/>
          <a:lstStyle/>
          <a:p>
            <a:r>
              <a:rPr lang="en-GB" dirty="0"/>
              <a:t>20 January 2026</a:t>
            </a:r>
            <a:endParaRPr lang="tr-TR" dirty="0"/>
          </a:p>
        </p:txBody>
      </p:sp>
      <p:pic>
        <p:nvPicPr>
          <p:cNvPr id="8" name="Picture 1">
            <a:extLst>
              <a:ext uri="{FF2B5EF4-FFF2-40B4-BE49-F238E27FC236}">
                <a16:creationId xmlns:a16="http://schemas.microsoft.com/office/drawing/2014/main" id="{00DCDC94-D7D3-DD04-3A74-8030B7C26A25}"/>
              </a:ext>
            </a:extLst>
          </p:cNvPr>
          <p:cNvPicPr>
            <a:picLocks noChangeAspect="1"/>
          </p:cNvPicPr>
          <p:nvPr/>
        </p:nvPicPr>
        <p:blipFill>
          <a:blip r:embed="rId3"/>
          <a:stretch>
            <a:fillRect/>
          </a:stretch>
        </p:blipFill>
        <p:spPr>
          <a:xfrm>
            <a:off x="10581342" y="6288972"/>
            <a:ext cx="1271850" cy="499880"/>
          </a:xfrm>
          <a:prstGeom prst="rect">
            <a:avLst/>
          </a:prstGeom>
        </p:spPr>
      </p:pic>
      <p:sp>
        <p:nvSpPr>
          <p:cNvPr id="2" name="TextBox 1">
            <a:extLst>
              <a:ext uri="{FF2B5EF4-FFF2-40B4-BE49-F238E27FC236}">
                <a16:creationId xmlns:a16="http://schemas.microsoft.com/office/drawing/2014/main" id="{2754A5F1-CE3F-2CAF-39EC-5EF7D05508C7}"/>
              </a:ext>
            </a:extLst>
          </p:cNvPr>
          <p:cNvSpPr txBox="1"/>
          <p:nvPr/>
        </p:nvSpPr>
        <p:spPr>
          <a:xfrm>
            <a:off x="338808" y="914400"/>
            <a:ext cx="11514384" cy="5262979"/>
          </a:xfrm>
          <a:prstGeom prst="rect">
            <a:avLst/>
          </a:prstGeom>
          <a:noFill/>
        </p:spPr>
        <p:txBody>
          <a:bodyPr wrap="square" rtlCol="0">
            <a:spAutoFit/>
          </a:bodyPr>
          <a:lstStyle/>
          <a:p>
            <a:pPr marL="285750" indent="-28575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In 2025, legislative amendments affecting the mining framework entered into force, under which significant changes were introduced to the legal regime governing mining activities. These can be summarized as follows:</a:t>
            </a:r>
          </a:p>
          <a:p>
            <a:pPr algn="just"/>
            <a:endParaRPr lang="en-GB" sz="2000" dirty="0">
              <a:latin typeface="Times New Roman" panose="02020603050405020304" pitchFamily="18" charset="0"/>
              <a:cs typeface="Times New Roman" panose="02020603050405020304" pitchFamily="18" charset="0"/>
            </a:endParaRPr>
          </a:p>
          <a:p>
            <a:pPr marL="742950" lvl="1" indent="-285750" algn="just">
              <a:buFont typeface="Arial" panose="020B0604020202020204" pitchFamily="34" charset="0"/>
              <a:buChar char="•"/>
            </a:pPr>
            <a:r>
              <a:rPr lang="en-GB" sz="2000" b="1" dirty="0">
                <a:latin typeface="Times New Roman" panose="02020603050405020304" pitchFamily="18" charset="0"/>
                <a:cs typeface="Times New Roman" panose="02020603050405020304" pitchFamily="18" charset="0"/>
              </a:rPr>
              <a:t>Fast Permit Mechanism for Investments:</a:t>
            </a:r>
            <a:r>
              <a:rPr lang="en-GB" sz="2000" dirty="0">
                <a:latin typeface="Times New Roman" panose="02020603050405020304" pitchFamily="18" charset="0"/>
                <a:cs typeface="Times New Roman" panose="02020603050405020304" pitchFamily="18" charset="0"/>
              </a:rPr>
              <a:t> For strategic projects, many permits can be granted quickly by the relevant ministries without preconditions. The average permit process, which previously took 48 months, can be reduced to up to 18 months.</a:t>
            </a:r>
          </a:p>
          <a:p>
            <a:pPr marL="800100" lvl="1" indent="-342900" algn="just">
              <a:buFont typeface="Arial" panose="020B0604020202020204" pitchFamily="34" charset="0"/>
              <a:buChar char="•"/>
            </a:pPr>
            <a:r>
              <a:rPr lang="en-GB" sz="2000" b="1" dirty="0">
                <a:latin typeface="Times New Roman" panose="02020603050405020304" pitchFamily="18" charset="0"/>
                <a:cs typeface="Times New Roman" panose="02020603050405020304" pitchFamily="18" charset="0"/>
              </a:rPr>
              <a:t>Facilitation in Renewable Energy Projects:</a:t>
            </a:r>
            <a:r>
              <a:rPr lang="en-GB" sz="2000" dirty="0">
                <a:latin typeface="Times New Roman" panose="02020603050405020304" pitchFamily="18" charset="0"/>
                <a:cs typeface="Times New Roman" panose="02020603050405020304" pitchFamily="18" charset="0"/>
              </a:rPr>
              <a:t> Accelerated procedures will apply to solar, wind, and geothermal energy projects in areas such as Environmental Impact Assessment (“</a:t>
            </a:r>
            <a:r>
              <a:rPr lang="en-GB" sz="2000" b="1" dirty="0">
                <a:latin typeface="Times New Roman" panose="02020603050405020304" pitchFamily="18" charset="0"/>
                <a:cs typeface="Times New Roman" panose="02020603050405020304" pitchFamily="18" charset="0"/>
              </a:rPr>
              <a:t>EIA</a:t>
            </a:r>
            <a:r>
              <a:rPr lang="en-GB" sz="2000" dirty="0">
                <a:latin typeface="Times New Roman" panose="02020603050405020304" pitchFamily="18" charset="0"/>
                <a:cs typeface="Times New Roman" panose="02020603050405020304" pitchFamily="18" charset="0"/>
              </a:rPr>
              <a:t>”), expropriation, and zoning. </a:t>
            </a:r>
          </a:p>
          <a:p>
            <a:pPr marL="800100" lvl="1" indent="-342900" algn="just">
              <a:buFont typeface="Arial" panose="020B0604020202020204" pitchFamily="34" charset="0"/>
              <a:buChar char="•"/>
            </a:pPr>
            <a:r>
              <a:rPr lang="en-GB" sz="2000" b="1" dirty="0">
                <a:latin typeface="Times New Roman" panose="02020603050405020304" pitchFamily="18" charset="0"/>
                <a:cs typeface="Times New Roman" panose="02020603050405020304" pitchFamily="18" charset="0"/>
              </a:rPr>
              <a:t>Mining in Olive Groves and Protected Areas:</a:t>
            </a:r>
            <a:r>
              <a:rPr lang="en-GB" sz="2000" dirty="0">
                <a:latin typeface="Times New Roman" panose="02020603050405020304" pitchFamily="18" charset="0"/>
                <a:cs typeface="Times New Roman" panose="02020603050405020304" pitchFamily="18" charset="0"/>
              </a:rPr>
              <a:t> Under the new regulation, olive groves, archaeological sites, and certain forest lands can be opened to mining activities under specific conditions. Permits may be granted if olive trees are relocated or replanted according to set requirements.</a:t>
            </a:r>
          </a:p>
          <a:p>
            <a:pPr marL="800100" lvl="1" indent="-342900" algn="just">
              <a:buFont typeface="Arial" panose="020B0604020202020204" pitchFamily="34" charset="0"/>
              <a:buChar char="•"/>
            </a:pPr>
            <a:r>
              <a:rPr lang="en-GB" sz="2000" b="1" dirty="0">
                <a:latin typeface="Times New Roman" panose="02020603050405020304" pitchFamily="18" charset="0"/>
                <a:cs typeface="Times New Roman" panose="02020603050405020304" pitchFamily="18" charset="0"/>
              </a:rPr>
              <a:t>Agricultural and Forest Lands:</a:t>
            </a:r>
            <a:r>
              <a:rPr lang="en-GB" sz="2000" dirty="0">
                <a:latin typeface="Times New Roman" panose="02020603050405020304" pitchFamily="18" charset="0"/>
                <a:cs typeface="Times New Roman" panose="02020603050405020304" pitchFamily="18" charset="0"/>
              </a:rPr>
              <a:t> The process for allocating pastures, agricultural, and forest lands for public benefit is being simplified. Flexibility is being introduced in EIA procedures.</a:t>
            </a:r>
          </a:p>
          <a:p>
            <a:endParaRPr lang="en-GB" dirty="0">
              <a:latin typeface="Times New Roman" panose="02020603050405020304" pitchFamily="18" charset="0"/>
              <a:cs typeface="Times New Roman" panose="02020603050405020304" pitchFamily="18" charset="0"/>
            </a:endParaRPr>
          </a:p>
          <a:p>
            <a:endParaRPr lang="en-GB" dirty="0"/>
          </a:p>
        </p:txBody>
      </p:sp>
      <p:pic>
        <p:nvPicPr>
          <p:cNvPr id="4" name="Picture 9">
            <a:extLst>
              <a:ext uri="{FF2B5EF4-FFF2-40B4-BE49-F238E27FC236}">
                <a16:creationId xmlns:a16="http://schemas.microsoft.com/office/drawing/2014/main" id="{F1B9D8C5-8DB1-02AC-4174-4075551CF60B}"/>
              </a:ext>
            </a:extLst>
          </p:cNvPr>
          <p:cNvPicPr>
            <a:picLocks noChangeAspect="1"/>
          </p:cNvPicPr>
          <p:nvPr/>
        </p:nvPicPr>
        <p:blipFill>
          <a:blip r:embed="rId4"/>
          <a:stretch>
            <a:fillRect/>
          </a:stretch>
        </p:blipFill>
        <p:spPr>
          <a:xfrm>
            <a:off x="9581538" y="69148"/>
            <a:ext cx="2271653" cy="892435"/>
          </a:xfrm>
          <a:prstGeom prst="rect">
            <a:avLst/>
          </a:prstGeom>
        </p:spPr>
      </p:pic>
    </p:spTree>
    <p:extLst>
      <p:ext uri="{BB962C8B-B14F-4D97-AF65-F5344CB8AC3E}">
        <p14:creationId xmlns:p14="http://schemas.microsoft.com/office/powerpoint/2010/main" val="477309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FC0434E-543B-F14D-9BFF-559672814E1C}"/>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FB449BA-66AD-ED4E-9EEB-36DF2C8F243D}"/>
              </a:ext>
            </a:extLst>
          </p:cNvPr>
          <p:cNvSpPr txBox="1"/>
          <p:nvPr/>
        </p:nvSpPr>
        <p:spPr>
          <a:xfrm>
            <a:off x="7489954" y="4550248"/>
            <a:ext cx="3795080" cy="1891287"/>
          </a:xfrm>
          <a:prstGeom prst="rect">
            <a:avLst/>
          </a:prstGeom>
          <a:noFill/>
        </p:spPr>
        <p:txBody>
          <a:bodyPr wrap="square" rtlCol="0">
            <a:spAutoFit/>
          </a:bodyPr>
          <a:lstStyle/>
          <a:p>
            <a:pPr>
              <a:lnSpc>
                <a:spcPct val="150000"/>
              </a:lnSpc>
            </a:pPr>
            <a:r>
              <a:rPr lang="en-GB" sz="2000" dirty="0">
                <a:solidFill>
                  <a:schemeClr val="bg1"/>
                </a:solidFill>
                <a:latin typeface="Times New Roman" panose="02020603050405020304" pitchFamily="18" charset="0"/>
                <a:cs typeface="Times New Roman" panose="02020603050405020304" pitchFamily="18" charset="0"/>
              </a:rPr>
              <a:t>Information and appointment requests may be made by sending an email to</a:t>
            </a:r>
            <a:r>
              <a:rPr lang="en-GB" sz="2000" dirty="0">
                <a:solidFill>
                  <a:schemeClr val="bg1">
                    <a:lumMod val="95000"/>
                  </a:schemeClr>
                </a:solidFill>
                <a:latin typeface="Times New Roman" panose="02020603050405020304" pitchFamily="18" charset="0"/>
                <a:cs typeface="Times New Roman" panose="02020603050405020304" pitchFamily="18" charset="0"/>
              </a:rPr>
              <a:t> </a:t>
            </a:r>
            <a:r>
              <a:rPr lang="tr-TR" sz="2000" b="1" dirty="0">
                <a:solidFill>
                  <a:srgbClr val="EE9857"/>
                </a:solidFill>
                <a:latin typeface="Times New Roman" panose="02020603050405020304" pitchFamily="18" charset="0"/>
                <a:cs typeface="Times New Roman" panose="02020603050405020304" pitchFamily="18" charset="0"/>
              </a:rPr>
              <a:t>info@boden-law.com</a:t>
            </a:r>
            <a:br>
              <a:rPr lang="en-GB" sz="2000" dirty="0">
                <a:solidFill>
                  <a:srgbClr val="FAF9F9"/>
                </a:solidFill>
              </a:rPr>
            </a:br>
            <a:endParaRPr lang="en-TR" sz="2000" dirty="0">
              <a:solidFill>
                <a:srgbClr val="FAF9F9"/>
              </a:solidFill>
            </a:endParaRPr>
          </a:p>
        </p:txBody>
      </p:sp>
      <p:pic>
        <p:nvPicPr>
          <p:cNvPr id="11" name="Resim 10">
            <a:extLst>
              <a:ext uri="{FF2B5EF4-FFF2-40B4-BE49-F238E27FC236}">
                <a16:creationId xmlns:a16="http://schemas.microsoft.com/office/drawing/2014/main" id="{6026C505-C44F-F9A0-5801-457FD1C18DA1}"/>
              </a:ext>
            </a:extLst>
          </p:cNvPr>
          <p:cNvPicPr>
            <a:picLocks noChangeAspect="1"/>
          </p:cNvPicPr>
          <p:nvPr/>
        </p:nvPicPr>
        <p:blipFill>
          <a:blip r:embed="rId3"/>
          <a:stretch>
            <a:fillRect/>
          </a:stretch>
        </p:blipFill>
        <p:spPr>
          <a:xfrm>
            <a:off x="906966" y="4690000"/>
            <a:ext cx="3321221" cy="1771741"/>
          </a:xfrm>
          <a:prstGeom prst="rect">
            <a:avLst/>
          </a:prstGeom>
        </p:spPr>
      </p:pic>
    </p:spTree>
    <p:extLst>
      <p:ext uri="{BB962C8B-B14F-4D97-AF65-F5344CB8AC3E}">
        <p14:creationId xmlns:p14="http://schemas.microsoft.com/office/powerpoint/2010/main" val="2992987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48389-898A-55CB-7137-A5F309682B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C2D8F2-E059-AE3C-4739-242C2EE804F6}"/>
              </a:ext>
            </a:extLst>
          </p:cNvPr>
          <p:cNvSpPr>
            <a:spLocks noGrp="1"/>
          </p:cNvSpPr>
          <p:nvPr>
            <p:ph type="title"/>
          </p:nvPr>
        </p:nvSpPr>
        <p:spPr>
          <a:xfrm>
            <a:off x="398613" y="187345"/>
            <a:ext cx="10515600" cy="1325563"/>
          </a:xfrm>
        </p:spPr>
        <p:txBody>
          <a:bodyPr>
            <a:normAutofit/>
          </a:bodyPr>
          <a:lstStyle/>
          <a:p>
            <a:pPr algn="just"/>
            <a:r>
              <a:rPr lang="en-GB" sz="3200" b="1" dirty="0">
                <a:latin typeface="Times New Roman" panose="02020603050405020304" pitchFamily="18" charset="0"/>
                <a:cs typeface="Times New Roman" panose="02020603050405020304" pitchFamily="18" charset="0"/>
              </a:rPr>
              <a:t>2025</a:t>
            </a:r>
            <a:r>
              <a:rPr lang="tr-TR" sz="3200" b="1" dirty="0">
                <a:latin typeface="Times New Roman" panose="02020603050405020304" pitchFamily="18" charset="0"/>
                <a:cs typeface="Times New Roman" panose="02020603050405020304" pitchFamily="18" charset="0"/>
              </a:rPr>
              <a:t> in general</a:t>
            </a:r>
          </a:p>
        </p:txBody>
      </p:sp>
      <p:sp>
        <p:nvSpPr>
          <p:cNvPr id="3" name="Content Placeholder 2">
            <a:extLst>
              <a:ext uri="{FF2B5EF4-FFF2-40B4-BE49-F238E27FC236}">
                <a16:creationId xmlns:a16="http://schemas.microsoft.com/office/drawing/2014/main" id="{6999EB22-2029-4781-6731-B5E680FCD011}"/>
              </a:ext>
            </a:extLst>
          </p:cNvPr>
          <p:cNvSpPr>
            <a:spLocks noGrp="1"/>
          </p:cNvSpPr>
          <p:nvPr>
            <p:ph idx="1"/>
          </p:nvPr>
        </p:nvSpPr>
        <p:spPr>
          <a:xfrm>
            <a:off x="763772" y="1621693"/>
            <a:ext cx="9785282" cy="4532644"/>
          </a:xfrm>
        </p:spPr>
        <p:txBody>
          <a:bodyPr>
            <a:noAutofit/>
          </a:bodyPr>
          <a:lstStyle/>
          <a:p>
            <a:pPr marL="0" indent="0" algn="just">
              <a:buNone/>
            </a:pPr>
            <a:r>
              <a:rPr lang="en-GB" sz="2000" dirty="0">
                <a:latin typeface="Times New Roman" panose="02020603050405020304" pitchFamily="18" charset="0"/>
                <a:cs typeface="Times New Roman" panose="02020603050405020304" pitchFamily="18" charset="0"/>
              </a:rPr>
              <a:t>2025 was a highly dynamic year for the energy sector, both globally and in Türkiye, marked by significant regulatory and policy developments.</a:t>
            </a:r>
          </a:p>
          <a:p>
            <a:pPr marL="0" indent="0" algn="just">
              <a:buNone/>
            </a:pPr>
            <a:r>
              <a:rPr lang="en-GB" sz="2000" dirty="0">
                <a:latin typeface="Times New Roman" panose="02020603050405020304" pitchFamily="18" charset="0"/>
                <a:cs typeface="Times New Roman" panose="02020603050405020304" pitchFamily="18" charset="0"/>
              </a:rPr>
              <a:t>Global energy trends were strongly reflected in Türkiye through extensive regulatory reforms.</a:t>
            </a:r>
          </a:p>
          <a:p>
            <a:pPr marL="0" indent="0" algn="just">
              <a:buNone/>
            </a:pPr>
            <a:r>
              <a:rPr lang="en-GB" sz="2000" dirty="0">
                <a:latin typeface="Times New Roman" panose="02020603050405020304" pitchFamily="18" charset="0"/>
                <a:cs typeface="Times New Roman" panose="02020603050405020304" pitchFamily="18" charset="0"/>
              </a:rPr>
              <a:t>This report focuses on the </a:t>
            </a:r>
            <a:r>
              <a:rPr lang="en-GB" sz="2000" b="1" dirty="0">
                <a:latin typeface="Times New Roman" panose="02020603050405020304" pitchFamily="18" charset="0"/>
                <a:cs typeface="Times New Roman" panose="02020603050405020304" pitchFamily="18" charset="0"/>
              </a:rPr>
              <a:t>regulatory response to international and domestic developments</a:t>
            </a:r>
            <a:r>
              <a:rPr lang="en-GB" sz="2000" dirty="0">
                <a:latin typeface="Times New Roman" panose="02020603050405020304" pitchFamily="18" charset="0"/>
                <a:cs typeface="Times New Roman" panose="02020603050405020304" pitchFamily="18" charset="0"/>
              </a:rPr>
              <a:t>, with emphasis on impacts on Türkiye’s energy markets.</a:t>
            </a:r>
          </a:p>
          <a:p>
            <a:pPr marL="0" indent="0" algn="just">
              <a:buNone/>
            </a:pPr>
            <a:r>
              <a:rPr lang="en-GB" sz="2000" dirty="0">
                <a:latin typeface="Times New Roman" panose="02020603050405020304" pitchFamily="18" charset="0"/>
                <a:cs typeface="Times New Roman" panose="02020603050405020304" pitchFamily="18" charset="0"/>
              </a:rPr>
              <a:t>Particular attention is given to reforms affecting </a:t>
            </a:r>
            <a:r>
              <a:rPr lang="en-GB" sz="2000" b="1" dirty="0">
                <a:latin typeface="Times New Roman" panose="02020603050405020304" pitchFamily="18" charset="0"/>
                <a:cs typeface="Times New Roman" panose="02020603050405020304" pitchFamily="18" charset="0"/>
              </a:rPr>
              <a:t>electricity, natural gas and renewables.</a:t>
            </a:r>
          </a:p>
          <a:p>
            <a:pPr marL="0" indent="0">
              <a:buNone/>
            </a:pPr>
            <a:endParaRPr lang="en-GB" sz="2000" b="1" dirty="0">
              <a:latin typeface="Times New Roman" panose="02020603050405020304" pitchFamily="18" charset="0"/>
              <a:cs typeface="Times New Roman" panose="02020603050405020304" pitchFamily="18" charset="0"/>
            </a:endParaRPr>
          </a:p>
          <a:p>
            <a:pPr marL="0" indent="0" algn="just">
              <a:buNone/>
            </a:pPr>
            <a:r>
              <a:rPr lang="en-GB" sz="2000" b="1" dirty="0">
                <a:latin typeface="Times New Roman" panose="02020603050405020304" pitchFamily="18" charset="0"/>
                <a:cs typeface="Times New Roman" panose="02020603050405020304" pitchFamily="18" charset="0"/>
              </a:rPr>
              <a:t>Key Legislative Developments</a:t>
            </a:r>
          </a:p>
          <a:p>
            <a:pPr algn="just"/>
            <a:r>
              <a:rPr lang="en-GB" sz="2000" dirty="0">
                <a:latin typeface="Times New Roman" panose="02020603050405020304" pitchFamily="18" charset="0"/>
                <a:cs typeface="Times New Roman" panose="02020603050405020304" pitchFamily="18" charset="0"/>
              </a:rPr>
              <a:t>Enactment of the Climate Law</a:t>
            </a:r>
          </a:p>
          <a:p>
            <a:pPr algn="just"/>
            <a:r>
              <a:rPr lang="en-GB" sz="2000" dirty="0">
                <a:latin typeface="Times New Roman" panose="02020603050405020304" pitchFamily="18" charset="0"/>
                <a:cs typeface="Times New Roman" panose="02020603050405020304" pitchFamily="18" charset="0"/>
              </a:rPr>
              <a:t>Amendments to the Mining Law</a:t>
            </a:r>
          </a:p>
          <a:p>
            <a:pPr algn="just"/>
            <a:r>
              <a:rPr lang="en-GB" sz="2000" dirty="0">
                <a:latin typeface="Times New Roman" panose="02020603050405020304" pitchFamily="18" charset="0"/>
                <a:cs typeface="Times New Roman" panose="02020603050405020304" pitchFamily="18" charset="0"/>
              </a:rPr>
              <a:t>Major revisions to the Electricity Market Licensing Regulation</a:t>
            </a:r>
          </a:p>
          <a:p>
            <a:pPr marL="0" indent="0" algn="just">
              <a:buNone/>
            </a:pPr>
            <a:endParaRPr lang="en-GB" sz="2000" dirty="0">
              <a:latin typeface="Times New Roman" panose="02020603050405020304" pitchFamily="18" charset="0"/>
              <a:cs typeface="Times New Roman" panose="02020603050405020304" pitchFamily="18" charset="0"/>
            </a:endParaRPr>
          </a:p>
          <a:p>
            <a:pPr marL="0" indent="0" algn="just">
              <a:buNone/>
            </a:pPr>
            <a:endParaRPr lang="en-GB" sz="2000" dirty="0">
              <a:latin typeface="Times New Roman" panose="02020603050405020304" pitchFamily="18" charset="0"/>
              <a:cs typeface="Times New Roman" panose="02020603050405020304" pitchFamily="18" charset="0"/>
            </a:endParaRPr>
          </a:p>
          <a:p>
            <a:pPr marL="0" indent="0" algn="just">
              <a:buNone/>
            </a:pPr>
            <a:endParaRPr lang="en-GB" sz="2000" dirty="0">
              <a:latin typeface="Times New Roman" panose="02020603050405020304" pitchFamily="18" charset="0"/>
              <a:cs typeface="Times New Roman" panose="02020603050405020304" pitchFamily="18" charset="0"/>
            </a:endParaRPr>
          </a:p>
          <a:p>
            <a:pPr marL="0" indent="0" algn="just">
              <a:buNone/>
            </a:pPr>
            <a:endParaRPr lang="en-GB" sz="2000"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27AC38FF-369B-90C4-8326-B92D28824193}"/>
              </a:ext>
            </a:extLst>
          </p:cNvPr>
          <p:cNvSpPr>
            <a:spLocks noGrp="1"/>
          </p:cNvSpPr>
          <p:nvPr>
            <p:ph type="dt" sz="half" idx="10"/>
          </p:nvPr>
        </p:nvSpPr>
        <p:spPr/>
        <p:txBody>
          <a:bodyPr/>
          <a:lstStyle/>
          <a:p>
            <a:r>
              <a:rPr lang="en-GB" dirty="0"/>
              <a:t>20 January 2026</a:t>
            </a:r>
            <a:endParaRPr lang="en-TR" dirty="0"/>
          </a:p>
        </p:txBody>
      </p:sp>
      <p:sp>
        <p:nvSpPr>
          <p:cNvPr id="5" name="Footer Placeholder 4">
            <a:extLst>
              <a:ext uri="{FF2B5EF4-FFF2-40B4-BE49-F238E27FC236}">
                <a16:creationId xmlns:a16="http://schemas.microsoft.com/office/drawing/2014/main" id="{6EA5A038-78A2-63F3-DF1B-9B2304B91597}"/>
              </a:ext>
            </a:extLst>
          </p:cNvPr>
          <p:cNvSpPr>
            <a:spLocks noGrp="1"/>
          </p:cNvSpPr>
          <p:nvPr>
            <p:ph type="ftr" sz="quarter" idx="11"/>
          </p:nvPr>
        </p:nvSpPr>
        <p:spPr/>
        <p:txBody>
          <a:bodyPr/>
          <a:lstStyle/>
          <a:p>
            <a:r>
              <a:rPr lang="tr-TR" dirty="0"/>
              <a:t>BODEN LAW</a:t>
            </a:r>
            <a:endParaRPr lang="en-TR"/>
          </a:p>
        </p:txBody>
      </p:sp>
      <p:sp>
        <p:nvSpPr>
          <p:cNvPr id="6" name="Slide Number Placeholder 5">
            <a:extLst>
              <a:ext uri="{FF2B5EF4-FFF2-40B4-BE49-F238E27FC236}">
                <a16:creationId xmlns:a16="http://schemas.microsoft.com/office/drawing/2014/main" id="{EA96FDFC-B365-D6C4-0539-40A7093FDE2F}"/>
              </a:ext>
            </a:extLst>
          </p:cNvPr>
          <p:cNvSpPr>
            <a:spLocks noGrp="1"/>
          </p:cNvSpPr>
          <p:nvPr>
            <p:ph type="sldNum" sz="quarter" idx="12"/>
          </p:nvPr>
        </p:nvSpPr>
        <p:spPr/>
        <p:txBody>
          <a:bodyPr/>
          <a:lstStyle/>
          <a:p>
            <a:fld id="{FC4809FD-5084-FB4A-A320-E3FB42C97C04}" type="slidenum">
              <a:rPr lang="en-TR" smtClean="0"/>
              <a:t>2</a:t>
            </a:fld>
            <a:endParaRPr lang="en-TR"/>
          </a:p>
        </p:txBody>
      </p:sp>
      <p:pic>
        <p:nvPicPr>
          <p:cNvPr id="9" name="Picture 8">
            <a:extLst>
              <a:ext uri="{FF2B5EF4-FFF2-40B4-BE49-F238E27FC236}">
                <a16:creationId xmlns:a16="http://schemas.microsoft.com/office/drawing/2014/main" id="{79B1B717-BA7D-BF8F-C6D0-724BF56D158E}"/>
              </a:ext>
            </a:extLst>
          </p:cNvPr>
          <p:cNvPicPr/>
          <p:nvPr/>
        </p:nvPicPr>
        <p:blipFill>
          <a:blip r:embed="rId2">
            <a:alphaModFix amt="24000"/>
          </a:blip>
          <a:stretch>
            <a:fillRect/>
          </a:stretch>
        </p:blipFill>
        <p:spPr>
          <a:xfrm>
            <a:off x="9735015" y="-196528"/>
            <a:ext cx="2647158" cy="5009744"/>
          </a:xfrm>
          <a:prstGeom prst="rect">
            <a:avLst/>
          </a:prstGeom>
        </p:spPr>
      </p:pic>
    </p:spTree>
    <p:extLst>
      <p:ext uri="{BB962C8B-B14F-4D97-AF65-F5344CB8AC3E}">
        <p14:creationId xmlns:p14="http://schemas.microsoft.com/office/powerpoint/2010/main" val="1255665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F47D3-C783-AC4B-F28A-99CA1697F6F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6749644-4FEE-B12F-88DB-886F627A8839}"/>
              </a:ext>
            </a:extLst>
          </p:cNvPr>
          <p:cNvSpPr txBox="1"/>
          <p:nvPr/>
        </p:nvSpPr>
        <p:spPr>
          <a:xfrm>
            <a:off x="404182" y="1521365"/>
            <a:ext cx="11383635" cy="4354525"/>
          </a:xfrm>
          <a:prstGeom prst="rect">
            <a:avLst/>
          </a:prstGeom>
          <a:noFill/>
        </p:spPr>
        <p:txBody>
          <a:bodyPr wrap="square" rtlCol="0">
            <a:spAutoFit/>
          </a:bodyPr>
          <a:lstStyle/>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Throughout 2025, substantial transformation was observed in the electricity segment of the energy sector, driven by enhanced international cooperation and extensive regulatory developments.</a:t>
            </a:r>
          </a:p>
          <a:p>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In parallel, discussions with international financial institutions and global stakeholders on financing structures and investment frameworks were conducted and contributed to shaping the sector’s strategic direction.</a:t>
            </a:r>
          </a:p>
          <a:p>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Overall, 2025 was characterised by efforts to strengthen the regulatory environment, improve market functioning, and support the sustainable development of the electricity sector.</a:t>
            </a:r>
          </a:p>
          <a:p>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The most notable regulatory changes and policy developments introduced during this period are highlighted in the following slides.</a:t>
            </a:r>
          </a:p>
          <a:p>
            <a:pPr lvl="1" algn="just">
              <a:lnSpc>
                <a:spcPct val="150000"/>
              </a:lnSpc>
            </a:pPr>
            <a:endParaRPr lang="en-GB" sz="2800" b="1" dirty="0">
              <a:latin typeface="Times New Roman" panose="02020603050405020304" pitchFamily="18" charset="0"/>
              <a:ea typeface="Open Sans" panose="020B0606030504020204" pitchFamily="34" charset="0"/>
              <a:cs typeface="Times New Roman" panose="02020603050405020304" pitchFamily="18" charset="0"/>
            </a:endParaRPr>
          </a:p>
        </p:txBody>
      </p:sp>
      <p:sp>
        <p:nvSpPr>
          <p:cNvPr id="4" name="Veri Yer Tutucusu 3">
            <a:extLst>
              <a:ext uri="{FF2B5EF4-FFF2-40B4-BE49-F238E27FC236}">
                <a16:creationId xmlns:a16="http://schemas.microsoft.com/office/drawing/2014/main" id="{2C319BBA-483D-8173-1D9F-5888BEA46EBA}"/>
              </a:ext>
            </a:extLst>
          </p:cNvPr>
          <p:cNvSpPr>
            <a:spLocks noGrp="1"/>
          </p:cNvSpPr>
          <p:nvPr>
            <p:ph type="dt" sz="half" idx="10"/>
          </p:nvPr>
        </p:nvSpPr>
        <p:spPr/>
        <p:txBody>
          <a:bodyPr/>
          <a:lstStyle/>
          <a:p>
            <a:r>
              <a:rPr lang="en-GB" dirty="0"/>
              <a:t>20 January 2026</a:t>
            </a:r>
            <a:endParaRPr lang="tr-TR" dirty="0"/>
          </a:p>
        </p:txBody>
      </p:sp>
      <p:sp>
        <p:nvSpPr>
          <p:cNvPr id="6" name="Alt Bilgi Yer Tutucusu 5">
            <a:extLst>
              <a:ext uri="{FF2B5EF4-FFF2-40B4-BE49-F238E27FC236}">
                <a16:creationId xmlns:a16="http://schemas.microsoft.com/office/drawing/2014/main" id="{2864EFDE-AB8E-8534-3528-380FD7AC2854}"/>
              </a:ext>
            </a:extLst>
          </p:cNvPr>
          <p:cNvSpPr>
            <a:spLocks noGrp="1"/>
          </p:cNvSpPr>
          <p:nvPr>
            <p:ph type="ftr" sz="quarter" idx="11"/>
          </p:nvPr>
        </p:nvSpPr>
        <p:spPr/>
        <p:txBody>
          <a:bodyPr/>
          <a:lstStyle/>
          <a:p>
            <a:r>
              <a:rPr lang="tr-TR" dirty="0"/>
              <a:t>BODEN LAW</a:t>
            </a:r>
          </a:p>
        </p:txBody>
      </p:sp>
      <p:sp>
        <p:nvSpPr>
          <p:cNvPr id="7" name="Slayt Numarası Yer Tutucusu 6">
            <a:extLst>
              <a:ext uri="{FF2B5EF4-FFF2-40B4-BE49-F238E27FC236}">
                <a16:creationId xmlns:a16="http://schemas.microsoft.com/office/drawing/2014/main" id="{485540B1-80E6-56A5-E705-07F56DC61FD7}"/>
              </a:ext>
            </a:extLst>
          </p:cNvPr>
          <p:cNvSpPr>
            <a:spLocks noGrp="1"/>
          </p:cNvSpPr>
          <p:nvPr>
            <p:ph type="sldNum" sz="quarter" idx="12"/>
          </p:nvPr>
        </p:nvSpPr>
        <p:spPr/>
        <p:txBody>
          <a:bodyPr/>
          <a:lstStyle/>
          <a:p>
            <a:fld id="{FC4809FD-5084-FB4A-A320-E3FB42C97C04}" type="slidenum">
              <a:rPr lang="tr-TR" smtClean="0"/>
              <a:t>3</a:t>
            </a:fld>
            <a:endParaRPr lang="tr-TR" dirty="0"/>
          </a:p>
        </p:txBody>
      </p:sp>
      <p:sp>
        <p:nvSpPr>
          <p:cNvPr id="8" name="TextBox 4">
            <a:extLst>
              <a:ext uri="{FF2B5EF4-FFF2-40B4-BE49-F238E27FC236}">
                <a16:creationId xmlns:a16="http://schemas.microsoft.com/office/drawing/2014/main" id="{76412E86-460C-E19B-1BEE-6305D8FD238E}"/>
              </a:ext>
            </a:extLst>
          </p:cNvPr>
          <p:cNvSpPr txBox="1"/>
          <p:nvPr/>
        </p:nvSpPr>
        <p:spPr>
          <a:xfrm>
            <a:off x="404182" y="515365"/>
            <a:ext cx="10397167" cy="584775"/>
          </a:xfrm>
          <a:prstGeom prst="rect">
            <a:avLst/>
          </a:prstGeom>
          <a:noFill/>
        </p:spPr>
        <p:txBody>
          <a:bodyPr wrap="square" rtlCol="0">
            <a:spAutoFit/>
          </a:bodyPr>
          <a:lstStyle/>
          <a:p>
            <a:pPr algn="just"/>
            <a:r>
              <a:rPr lang="en-GB" sz="3200" b="1" dirty="0">
                <a:latin typeface="Times New Roman" panose="02020603050405020304" pitchFamily="18" charset="0"/>
                <a:cs typeface="Times New Roman" panose="02020603050405020304" pitchFamily="18" charset="0"/>
              </a:rPr>
              <a:t>Highlights of 2025</a:t>
            </a:r>
            <a:r>
              <a:rPr lang="tr-TR" sz="3200" b="1" dirty="0">
                <a:latin typeface="Times New Roman" panose="02020603050405020304" pitchFamily="18" charset="0"/>
                <a:cs typeface="Times New Roman" panose="02020603050405020304" pitchFamily="18" charset="0"/>
              </a:rPr>
              <a:t> </a:t>
            </a:r>
            <a:r>
              <a:rPr lang="en-US" sz="3200" b="1" noProof="0" dirty="0">
                <a:latin typeface="Times New Roman" panose="02020603050405020304" pitchFamily="18" charset="0"/>
                <a:cs typeface="Times New Roman" panose="02020603050405020304" pitchFamily="18" charset="0"/>
              </a:rPr>
              <a:t>Electricity</a:t>
            </a:r>
            <a:r>
              <a:rPr lang="tr-TR" sz="3200" b="1" dirty="0">
                <a:latin typeface="Times New Roman" panose="02020603050405020304" pitchFamily="18" charset="0"/>
                <a:cs typeface="Times New Roman" panose="02020603050405020304" pitchFamily="18" charset="0"/>
              </a:rPr>
              <a:t> </a:t>
            </a:r>
            <a:r>
              <a:rPr lang="en-US" sz="3200" b="1" noProof="0" dirty="0">
                <a:latin typeface="Times New Roman" panose="02020603050405020304" pitchFamily="18" charset="0"/>
                <a:cs typeface="Times New Roman" panose="02020603050405020304" pitchFamily="18" charset="0"/>
              </a:rPr>
              <a:t>Regulations</a:t>
            </a:r>
            <a:r>
              <a:rPr lang="en-GB" sz="3200" b="1" dirty="0">
                <a:latin typeface="Times New Roman" panose="02020603050405020304" pitchFamily="18" charset="0"/>
                <a:cs typeface="Times New Roman" panose="02020603050405020304" pitchFamily="18" charset="0"/>
              </a:rPr>
              <a:t>: Overview</a:t>
            </a:r>
            <a:endParaRPr lang="tr-TR" sz="3200" b="1" dirty="0">
              <a:latin typeface="Times New Roman" panose="02020603050405020304" pitchFamily="18" charset="0"/>
              <a:cs typeface="Times New Roman" panose="02020603050405020304" pitchFamily="18" charset="0"/>
            </a:endParaRPr>
          </a:p>
        </p:txBody>
      </p:sp>
      <p:pic>
        <p:nvPicPr>
          <p:cNvPr id="9" name="Picture 1">
            <a:extLst>
              <a:ext uri="{FF2B5EF4-FFF2-40B4-BE49-F238E27FC236}">
                <a16:creationId xmlns:a16="http://schemas.microsoft.com/office/drawing/2014/main" id="{C038BC5D-8861-61EF-6FFD-09C18E2728F6}"/>
              </a:ext>
            </a:extLst>
          </p:cNvPr>
          <p:cNvPicPr>
            <a:picLocks noChangeAspect="1"/>
          </p:cNvPicPr>
          <p:nvPr/>
        </p:nvPicPr>
        <p:blipFill>
          <a:blip r:embed="rId3"/>
          <a:stretch>
            <a:fillRect/>
          </a:stretch>
        </p:blipFill>
        <p:spPr>
          <a:xfrm>
            <a:off x="10581342" y="6288972"/>
            <a:ext cx="1271850" cy="499880"/>
          </a:xfrm>
          <a:prstGeom prst="rect">
            <a:avLst/>
          </a:prstGeom>
        </p:spPr>
      </p:pic>
      <p:pic>
        <p:nvPicPr>
          <p:cNvPr id="10" name="Picture 9">
            <a:extLst>
              <a:ext uri="{FF2B5EF4-FFF2-40B4-BE49-F238E27FC236}">
                <a16:creationId xmlns:a16="http://schemas.microsoft.com/office/drawing/2014/main" id="{EE480776-FA90-A4AA-2742-D22955E923C3}"/>
              </a:ext>
            </a:extLst>
          </p:cNvPr>
          <p:cNvPicPr>
            <a:picLocks noChangeAspect="1"/>
          </p:cNvPicPr>
          <p:nvPr/>
        </p:nvPicPr>
        <p:blipFill>
          <a:blip r:embed="rId4"/>
          <a:stretch>
            <a:fillRect/>
          </a:stretch>
        </p:blipFill>
        <p:spPr>
          <a:xfrm>
            <a:off x="9581538" y="69148"/>
            <a:ext cx="2271653" cy="892435"/>
          </a:xfrm>
          <a:prstGeom prst="rect">
            <a:avLst/>
          </a:prstGeom>
        </p:spPr>
      </p:pic>
    </p:spTree>
    <p:extLst>
      <p:ext uri="{BB962C8B-B14F-4D97-AF65-F5344CB8AC3E}">
        <p14:creationId xmlns:p14="http://schemas.microsoft.com/office/powerpoint/2010/main" val="4002477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B3BD81-217E-214A-971B-006A7A4D9771}"/>
              </a:ext>
            </a:extLst>
          </p:cNvPr>
          <p:cNvSpPr txBox="1"/>
          <p:nvPr/>
        </p:nvSpPr>
        <p:spPr>
          <a:xfrm>
            <a:off x="338807" y="1443641"/>
            <a:ext cx="11514384" cy="5954964"/>
          </a:xfrm>
          <a:prstGeom prst="rect">
            <a:avLst/>
          </a:prstGeom>
          <a:noFill/>
        </p:spPr>
        <p:txBody>
          <a:bodyPr wrap="square" rtlCol="0">
            <a:spAutoFit/>
          </a:bodyPr>
          <a:lstStyle/>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Electricity supply of 210 MW to Syria was initiated through seven cross-border interconnection points.</a:t>
            </a:r>
          </a:p>
          <a:p>
            <a:pPr marL="342900" indent="-342900" algn="just">
              <a:buFont typeface="Arial" panose="020B0604020202020204" pitchFamily="34" charset="0"/>
              <a:buChar char="•"/>
            </a:pPr>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Work on a financing package of approximately USD 6 billion with the World Bank was initiated to support high-voltage transmission investments aimed at achieving Türkiye’s 2035 solar and wind capacity targets. Potential cooperation in renewable energy, nuclear power, and natural gas was also discussed.</a:t>
            </a:r>
          </a:p>
          <a:p>
            <a:pPr algn="just"/>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Several amendments were introduced regarding the technical evaluation of wind-based electricity generation applications.</a:t>
            </a:r>
          </a:p>
          <a:p>
            <a:pPr algn="just"/>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Changes were introduced to the framework governing unlicensed electricity generation. These changes:</a:t>
            </a:r>
          </a:p>
          <a:p>
            <a:pPr marL="800100" lvl="1"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restricted the transfer of unlicensed generation facilities, clarified grid connection priorities for wind and solar projects,</a:t>
            </a:r>
          </a:p>
          <a:p>
            <a:pPr marL="800100" lvl="1"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regulated amendments to consumption facilities where excess electricity is recorded without compensation under Renewable Energy Support Mechanism </a:t>
            </a:r>
            <a:r>
              <a:rPr lang="en-GB" sz="2000" b="1" dirty="0">
                <a:latin typeface="Times New Roman" panose="02020603050405020304" pitchFamily="18" charset="0"/>
                <a:cs typeface="Times New Roman" panose="02020603050405020304" pitchFamily="18" charset="0"/>
              </a:rPr>
              <a:t>(“YEKDEM</a:t>
            </a:r>
            <a:r>
              <a:rPr lang="en-GB" sz="2000" dirty="0">
                <a:latin typeface="Times New Roman" panose="02020603050405020304" pitchFamily="18" charset="0"/>
                <a:cs typeface="Times New Roman" panose="02020603050405020304" pitchFamily="18" charset="0"/>
              </a:rPr>
              <a:t>”), and</a:t>
            </a:r>
          </a:p>
          <a:p>
            <a:pPr marL="800100" lvl="1"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allowed the sale of excess electricity through aggregators via a centralized market system.</a:t>
            </a:r>
          </a:p>
          <a:p>
            <a:pPr marL="457200" indent="-457200" algn="just">
              <a:buFont typeface="Arial" panose="020B0604020202020204" pitchFamily="34" charset="0"/>
              <a:buChar char="•"/>
            </a:pPr>
            <a:endParaRPr lang="en-GB" sz="2000" dirty="0">
              <a:latin typeface="Times New Roman" panose="02020603050405020304" pitchFamily="18" charset="0"/>
              <a:cs typeface="Times New Roman" panose="02020603050405020304" pitchFamily="18" charset="0"/>
            </a:endParaRPr>
          </a:p>
          <a:p>
            <a:endParaRPr lang="en-GB" sz="2400" dirty="0">
              <a:latin typeface="Times New Roman" panose="02020603050405020304" pitchFamily="18" charset="0"/>
              <a:cs typeface="Times New Roman" panose="02020603050405020304" pitchFamily="18" charset="0"/>
            </a:endParaRPr>
          </a:p>
          <a:p>
            <a:pPr lvl="1" algn="just">
              <a:lnSpc>
                <a:spcPct val="150000"/>
              </a:lnSpc>
            </a:pPr>
            <a:endParaRPr lang="en-GB" sz="2800" b="1" dirty="0">
              <a:latin typeface="Times New Roman" panose="02020603050405020304" pitchFamily="18" charset="0"/>
              <a:ea typeface="Open Sans" panose="020B0606030504020204" pitchFamily="34" charset="0"/>
              <a:cs typeface="Times New Roman" panose="02020603050405020304" pitchFamily="18" charset="0"/>
            </a:endParaRPr>
          </a:p>
        </p:txBody>
      </p:sp>
      <p:sp>
        <p:nvSpPr>
          <p:cNvPr id="4" name="Veri Yer Tutucusu 3">
            <a:extLst>
              <a:ext uri="{FF2B5EF4-FFF2-40B4-BE49-F238E27FC236}">
                <a16:creationId xmlns:a16="http://schemas.microsoft.com/office/drawing/2014/main" id="{21DF4B8B-323C-9F02-13C0-68316E3B9B55}"/>
              </a:ext>
            </a:extLst>
          </p:cNvPr>
          <p:cNvSpPr>
            <a:spLocks noGrp="1"/>
          </p:cNvSpPr>
          <p:nvPr>
            <p:ph type="dt" sz="half" idx="10"/>
          </p:nvPr>
        </p:nvSpPr>
        <p:spPr/>
        <p:txBody>
          <a:bodyPr/>
          <a:lstStyle/>
          <a:p>
            <a:r>
              <a:rPr lang="en-GB" dirty="0"/>
              <a:t>20  January 2026</a:t>
            </a:r>
            <a:endParaRPr lang="tr-TR" dirty="0"/>
          </a:p>
        </p:txBody>
      </p:sp>
      <p:sp>
        <p:nvSpPr>
          <p:cNvPr id="6" name="Alt Bilgi Yer Tutucusu 5">
            <a:extLst>
              <a:ext uri="{FF2B5EF4-FFF2-40B4-BE49-F238E27FC236}">
                <a16:creationId xmlns:a16="http://schemas.microsoft.com/office/drawing/2014/main" id="{79AE553F-D96E-DECB-5A9A-96204DFB04DF}"/>
              </a:ext>
            </a:extLst>
          </p:cNvPr>
          <p:cNvSpPr>
            <a:spLocks noGrp="1"/>
          </p:cNvSpPr>
          <p:nvPr>
            <p:ph type="ftr" sz="quarter" idx="11"/>
          </p:nvPr>
        </p:nvSpPr>
        <p:spPr/>
        <p:txBody>
          <a:bodyPr/>
          <a:lstStyle/>
          <a:p>
            <a:r>
              <a:rPr lang="tr-TR" dirty="0"/>
              <a:t>BODEN LAW</a:t>
            </a:r>
          </a:p>
        </p:txBody>
      </p:sp>
      <p:sp>
        <p:nvSpPr>
          <p:cNvPr id="7" name="Slayt Numarası Yer Tutucusu 6">
            <a:extLst>
              <a:ext uri="{FF2B5EF4-FFF2-40B4-BE49-F238E27FC236}">
                <a16:creationId xmlns:a16="http://schemas.microsoft.com/office/drawing/2014/main" id="{5EC0ADE2-D051-C7E7-1A14-8E97EF3E4E2D}"/>
              </a:ext>
            </a:extLst>
          </p:cNvPr>
          <p:cNvSpPr>
            <a:spLocks noGrp="1"/>
          </p:cNvSpPr>
          <p:nvPr>
            <p:ph type="sldNum" sz="quarter" idx="12"/>
          </p:nvPr>
        </p:nvSpPr>
        <p:spPr/>
        <p:txBody>
          <a:bodyPr/>
          <a:lstStyle/>
          <a:p>
            <a:fld id="{FC4809FD-5084-FB4A-A320-E3FB42C97C04}" type="slidenum">
              <a:rPr lang="tr-TR" smtClean="0"/>
              <a:t>4</a:t>
            </a:fld>
            <a:endParaRPr lang="tr-TR" dirty="0"/>
          </a:p>
        </p:txBody>
      </p:sp>
      <p:sp>
        <p:nvSpPr>
          <p:cNvPr id="8" name="TextBox 4">
            <a:extLst>
              <a:ext uri="{FF2B5EF4-FFF2-40B4-BE49-F238E27FC236}">
                <a16:creationId xmlns:a16="http://schemas.microsoft.com/office/drawing/2014/main" id="{F9A5C2A6-AAFB-29C3-B461-4074741FA740}"/>
              </a:ext>
            </a:extLst>
          </p:cNvPr>
          <p:cNvSpPr txBox="1"/>
          <p:nvPr/>
        </p:nvSpPr>
        <p:spPr>
          <a:xfrm>
            <a:off x="338808" y="504987"/>
            <a:ext cx="10397167" cy="584775"/>
          </a:xfrm>
          <a:prstGeom prst="rect">
            <a:avLst/>
          </a:prstGeom>
          <a:noFill/>
        </p:spPr>
        <p:txBody>
          <a:bodyPr wrap="square" rtlCol="0">
            <a:spAutoFit/>
          </a:bodyPr>
          <a:lstStyle/>
          <a:p>
            <a:pPr algn="just"/>
            <a:r>
              <a:rPr lang="en-GB" sz="3200" b="1" dirty="0">
                <a:latin typeface="Times New Roman" panose="02020603050405020304" pitchFamily="18" charset="0"/>
                <a:cs typeface="Times New Roman" panose="02020603050405020304" pitchFamily="18" charset="0"/>
              </a:rPr>
              <a:t>Electricity Highlights of 2025</a:t>
            </a:r>
            <a:endParaRPr lang="tr-TR" sz="3200" b="1" dirty="0">
              <a:latin typeface="Times New Roman" panose="02020603050405020304" pitchFamily="18" charset="0"/>
              <a:cs typeface="Times New Roman" panose="02020603050405020304" pitchFamily="18" charset="0"/>
            </a:endParaRPr>
          </a:p>
        </p:txBody>
      </p:sp>
      <p:pic>
        <p:nvPicPr>
          <p:cNvPr id="9" name="Picture 1">
            <a:extLst>
              <a:ext uri="{FF2B5EF4-FFF2-40B4-BE49-F238E27FC236}">
                <a16:creationId xmlns:a16="http://schemas.microsoft.com/office/drawing/2014/main" id="{6BFB1B9B-A332-B3A0-6057-618B0EDDD925}"/>
              </a:ext>
            </a:extLst>
          </p:cNvPr>
          <p:cNvPicPr>
            <a:picLocks noChangeAspect="1"/>
          </p:cNvPicPr>
          <p:nvPr/>
        </p:nvPicPr>
        <p:blipFill>
          <a:blip r:embed="rId4"/>
          <a:stretch>
            <a:fillRect/>
          </a:stretch>
        </p:blipFill>
        <p:spPr>
          <a:xfrm>
            <a:off x="10581342" y="6288972"/>
            <a:ext cx="1271850" cy="499880"/>
          </a:xfrm>
          <a:prstGeom prst="rect">
            <a:avLst/>
          </a:prstGeom>
        </p:spPr>
      </p:pic>
      <p:pic>
        <p:nvPicPr>
          <p:cNvPr id="10" name="Picture 9">
            <a:extLst>
              <a:ext uri="{FF2B5EF4-FFF2-40B4-BE49-F238E27FC236}">
                <a16:creationId xmlns:a16="http://schemas.microsoft.com/office/drawing/2014/main" id="{A054A725-864A-5F7F-9755-70EAE2A7B826}"/>
              </a:ext>
            </a:extLst>
          </p:cNvPr>
          <p:cNvPicPr>
            <a:picLocks noChangeAspect="1"/>
          </p:cNvPicPr>
          <p:nvPr/>
        </p:nvPicPr>
        <p:blipFill>
          <a:blip r:embed="rId5"/>
          <a:stretch>
            <a:fillRect/>
          </a:stretch>
        </p:blipFill>
        <p:spPr>
          <a:xfrm>
            <a:off x="9581538" y="69148"/>
            <a:ext cx="2271653" cy="892435"/>
          </a:xfrm>
          <a:prstGeom prst="rect">
            <a:avLst/>
          </a:prstGeom>
        </p:spPr>
      </p:pic>
    </p:spTree>
    <p:extLst>
      <p:ext uri="{BB962C8B-B14F-4D97-AF65-F5344CB8AC3E}">
        <p14:creationId xmlns:p14="http://schemas.microsoft.com/office/powerpoint/2010/main" val="2589755780"/>
      </p:ext>
    </p:extLst>
  </p:cSld>
  <p:clrMapOvr>
    <a:masterClrMapping/>
  </p:clrMapOvr>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7B1EB563-E414-D87D-9AAE-12676EB9E78A}"/>
              </a:ext>
            </a:extLst>
          </p:cNvPr>
          <p:cNvSpPr>
            <a:spLocks noGrp="1"/>
          </p:cNvSpPr>
          <p:nvPr>
            <p:ph sz="half" idx="1"/>
          </p:nvPr>
        </p:nvSpPr>
        <p:spPr>
          <a:xfrm>
            <a:off x="324351" y="1111660"/>
            <a:ext cx="11528840" cy="4902856"/>
          </a:xfrm>
        </p:spPr>
        <p:txBody>
          <a:bodyPr>
            <a:normAutofit fontScale="47500" lnSpcReduction="20000"/>
          </a:bodyPr>
          <a:lstStyle/>
          <a:p>
            <a:pPr algn="just"/>
            <a:r>
              <a:rPr lang="en-GB" sz="4200" dirty="0">
                <a:latin typeface="Times New Roman" panose="02020603050405020304" pitchFamily="18" charset="0"/>
                <a:cs typeface="Times New Roman" panose="02020603050405020304" pitchFamily="18" charset="0"/>
              </a:rPr>
              <a:t>Comprehensive amendments were implemented by the Energy Market Regulatory Authority of Türkiye (“</a:t>
            </a:r>
            <a:r>
              <a:rPr lang="en-GB" sz="4200" b="1" dirty="0">
                <a:latin typeface="Times New Roman" panose="02020603050405020304" pitchFamily="18" charset="0"/>
                <a:cs typeface="Times New Roman" panose="02020603050405020304" pitchFamily="18" charset="0"/>
              </a:rPr>
              <a:t>EMRA</a:t>
            </a:r>
            <a:r>
              <a:rPr lang="en-GB" sz="4200" dirty="0">
                <a:latin typeface="Times New Roman" panose="02020603050405020304" pitchFamily="18" charset="0"/>
                <a:cs typeface="Times New Roman" panose="02020603050405020304" pitchFamily="18" charset="0"/>
              </a:rPr>
              <a:t>”) across key electricity market regulations. Key changes included:</a:t>
            </a:r>
          </a:p>
          <a:p>
            <a:pPr marL="0" indent="0" algn="just">
              <a:buNone/>
            </a:pPr>
            <a:endParaRPr lang="en-GB" sz="4200" dirty="0">
              <a:latin typeface="Times New Roman" panose="02020603050405020304" pitchFamily="18" charset="0"/>
              <a:cs typeface="Times New Roman" panose="02020603050405020304" pitchFamily="18" charset="0"/>
            </a:endParaRPr>
          </a:p>
          <a:p>
            <a:pPr lvl="1" algn="just"/>
            <a:r>
              <a:rPr lang="en-GB" sz="4200" b="1" dirty="0">
                <a:latin typeface="Times New Roman" panose="02020603050405020304" pitchFamily="18" charset="0"/>
                <a:cs typeface="Times New Roman" panose="02020603050405020304" pitchFamily="18" charset="0"/>
              </a:rPr>
              <a:t>Electricity storage and licensing:</a:t>
            </a:r>
            <a:r>
              <a:rPr lang="en-GB" sz="4200" dirty="0">
                <a:latin typeface="Times New Roman" panose="02020603050405020304" pitchFamily="18" charset="0"/>
                <a:cs typeface="Times New Roman" panose="02020603050405020304" pitchFamily="18" charset="0"/>
              </a:rPr>
              <a:t> rules for standalone and integrated storage facilities were clarified, and oversight over  Renewable Energy Resource Areas (“</a:t>
            </a:r>
            <a:r>
              <a:rPr lang="en-GB" sz="4200" b="1" dirty="0">
                <a:latin typeface="Times New Roman" panose="02020603050405020304" pitchFamily="18" charset="0"/>
                <a:cs typeface="Times New Roman" panose="02020603050405020304" pitchFamily="18" charset="0"/>
              </a:rPr>
              <a:t>YEKA</a:t>
            </a:r>
            <a:r>
              <a:rPr lang="en-GB" sz="4200" dirty="0">
                <a:latin typeface="Times New Roman" panose="02020603050405020304" pitchFamily="18" charset="0"/>
                <a:cs typeface="Times New Roman" panose="02020603050405020304" pitchFamily="18" charset="0"/>
              </a:rPr>
              <a:t>”)  projects and shareholding changes was expanded.</a:t>
            </a:r>
          </a:p>
          <a:p>
            <a:pPr marL="457200" lvl="1" indent="0" algn="just">
              <a:buNone/>
            </a:pPr>
            <a:endParaRPr lang="en-GB" sz="4200" dirty="0">
              <a:latin typeface="Times New Roman" panose="02020603050405020304" pitchFamily="18" charset="0"/>
              <a:cs typeface="Times New Roman" panose="02020603050405020304" pitchFamily="18" charset="0"/>
            </a:endParaRPr>
          </a:p>
          <a:p>
            <a:pPr lvl="1" algn="just"/>
            <a:r>
              <a:rPr lang="en-GB" sz="4200" b="1" dirty="0">
                <a:latin typeface="Times New Roman" panose="02020603050405020304" pitchFamily="18" charset="0"/>
                <a:cs typeface="Times New Roman" panose="02020603050405020304" pitchFamily="18" charset="0"/>
              </a:rPr>
              <a:t>Market operation and system services</a:t>
            </a:r>
            <a:r>
              <a:rPr lang="en-GB" sz="4200" dirty="0">
                <a:latin typeface="Times New Roman" panose="02020603050405020304" pitchFamily="18" charset="0"/>
                <a:cs typeface="Times New Roman" panose="02020603050405020304" pitchFamily="18" charset="0"/>
              </a:rPr>
              <a:t>: participation of storage facilities and aggregators in the balancing market was enabled, settlement periods were reduced to 15 minutes as of 1 January 2027, and grid operation and SCADA compliance obligations were strengthened.</a:t>
            </a:r>
          </a:p>
          <a:p>
            <a:pPr marL="457200" lvl="1" indent="0" algn="just">
              <a:buNone/>
            </a:pPr>
            <a:endParaRPr lang="en-GB" sz="4200" dirty="0">
              <a:latin typeface="Times New Roman" panose="02020603050405020304" pitchFamily="18" charset="0"/>
              <a:cs typeface="Times New Roman" panose="02020603050405020304" pitchFamily="18" charset="0"/>
            </a:endParaRPr>
          </a:p>
          <a:p>
            <a:pPr lvl="1" algn="just"/>
            <a:r>
              <a:rPr lang="en-GB" sz="4200" b="1" dirty="0">
                <a:latin typeface="Times New Roman" panose="02020603050405020304" pitchFamily="18" charset="0"/>
                <a:cs typeface="Times New Roman" panose="02020603050405020304" pitchFamily="18" charset="0"/>
              </a:rPr>
              <a:t>Ancillary services:</a:t>
            </a:r>
            <a:r>
              <a:rPr lang="en-GB" sz="4200" dirty="0">
                <a:latin typeface="Times New Roman" panose="02020603050405020304" pitchFamily="18" charset="0"/>
                <a:cs typeface="Times New Roman" panose="02020603050405020304" pitchFamily="18" charset="0"/>
              </a:rPr>
              <a:t> standard agreements were revised, and execution of new agreements with TEİAŞ was required by 1 June 2025.</a:t>
            </a:r>
          </a:p>
          <a:p>
            <a:pPr marL="457200" lvl="1" indent="0" algn="just">
              <a:buNone/>
            </a:pPr>
            <a:endParaRPr lang="en-GB" sz="4200" b="1" dirty="0">
              <a:latin typeface="Times New Roman" panose="02020603050405020304" pitchFamily="18" charset="0"/>
              <a:cs typeface="Times New Roman" panose="02020603050405020304" pitchFamily="18" charset="0"/>
            </a:endParaRPr>
          </a:p>
          <a:p>
            <a:pPr lvl="1" algn="just"/>
            <a:r>
              <a:rPr lang="en-GB" sz="4200" b="1" dirty="0">
                <a:latin typeface="Times New Roman" panose="02020603050405020304" pitchFamily="18" charset="0"/>
                <a:cs typeface="Times New Roman" panose="02020603050405020304" pitchFamily="18" charset="0"/>
              </a:rPr>
              <a:t>Demand-side participation and aggregation: </a:t>
            </a:r>
            <a:r>
              <a:rPr lang="en-GB" sz="4200" dirty="0">
                <a:latin typeface="Times New Roman" panose="02020603050405020304" pitchFamily="18" charset="0"/>
                <a:cs typeface="Times New Roman" panose="02020603050405020304" pitchFamily="18" charset="0"/>
              </a:rPr>
              <a:t>a framework for consumption scheduling, deviation monitoring, and penalties above a 15% threshold was introduced.</a:t>
            </a:r>
          </a:p>
          <a:p>
            <a:pPr marL="457200" lvl="1" indent="0" algn="just">
              <a:buNone/>
            </a:pPr>
            <a:endParaRPr lang="en-GB" sz="4200" dirty="0">
              <a:latin typeface="Times New Roman" panose="02020603050405020304" pitchFamily="18" charset="0"/>
              <a:cs typeface="Times New Roman" panose="02020603050405020304" pitchFamily="18" charset="0"/>
            </a:endParaRPr>
          </a:p>
          <a:p>
            <a:pPr lvl="1" algn="just"/>
            <a:r>
              <a:rPr lang="en-GB" sz="4200" b="1" dirty="0">
                <a:latin typeface="Times New Roman" panose="02020603050405020304" pitchFamily="18" charset="0"/>
                <a:cs typeface="Times New Roman" panose="02020603050405020304" pitchFamily="18" charset="0"/>
              </a:rPr>
              <a:t>YEKDEM: </a:t>
            </a:r>
            <a:r>
              <a:rPr lang="en-GB" sz="4200" dirty="0">
                <a:latin typeface="Times New Roman" panose="02020603050405020304" pitchFamily="18" charset="0"/>
                <a:cs typeface="Times New Roman" panose="02020603050405020304" pitchFamily="18" charset="0"/>
              </a:rPr>
              <a:t>eligibility and pricing mechanisms were revised.</a:t>
            </a:r>
          </a:p>
          <a:p>
            <a:pPr marL="0" indent="0">
              <a:buNone/>
            </a:pPr>
            <a:endParaRPr lang="en-GB" sz="8000" dirty="0">
              <a:latin typeface="Times New Roman" panose="02020603050405020304" pitchFamily="18" charset="0"/>
              <a:cs typeface="Times New Roman" panose="02020603050405020304" pitchFamily="18" charset="0"/>
            </a:endParaRPr>
          </a:p>
          <a:p>
            <a:pPr marL="0" indent="0" algn="just">
              <a:buNone/>
            </a:pPr>
            <a:endParaRPr lang="en-GB" sz="8000"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
        <p:nvSpPr>
          <p:cNvPr id="4" name="Veri Yer Tutucusu 3">
            <a:extLst>
              <a:ext uri="{FF2B5EF4-FFF2-40B4-BE49-F238E27FC236}">
                <a16:creationId xmlns:a16="http://schemas.microsoft.com/office/drawing/2014/main" id="{21DF4B8B-323C-9F02-13C0-68316E3B9B55}"/>
              </a:ext>
            </a:extLst>
          </p:cNvPr>
          <p:cNvSpPr>
            <a:spLocks noGrp="1"/>
          </p:cNvSpPr>
          <p:nvPr>
            <p:ph type="dt" sz="half" idx="10"/>
          </p:nvPr>
        </p:nvSpPr>
        <p:spPr/>
        <p:txBody>
          <a:bodyPr/>
          <a:lstStyle/>
          <a:p>
            <a:pPr algn="just"/>
            <a:r>
              <a:rPr lang="en-GB" dirty="0">
                <a:latin typeface="Times New Roman" panose="02020603050405020304" pitchFamily="18" charset="0"/>
                <a:cs typeface="Times New Roman" panose="02020603050405020304" pitchFamily="18" charset="0"/>
              </a:rPr>
              <a:t>20  January 2026</a:t>
            </a:r>
            <a:endParaRPr lang="tr-TR" dirty="0">
              <a:latin typeface="Times New Roman" panose="02020603050405020304" pitchFamily="18" charset="0"/>
              <a:cs typeface="Times New Roman" panose="02020603050405020304" pitchFamily="18" charset="0"/>
            </a:endParaRPr>
          </a:p>
        </p:txBody>
      </p:sp>
      <p:sp>
        <p:nvSpPr>
          <p:cNvPr id="6" name="Alt Bilgi Yer Tutucusu 5">
            <a:extLst>
              <a:ext uri="{FF2B5EF4-FFF2-40B4-BE49-F238E27FC236}">
                <a16:creationId xmlns:a16="http://schemas.microsoft.com/office/drawing/2014/main" id="{79AE553F-D96E-DECB-5A9A-96204DFB04DF}"/>
              </a:ext>
            </a:extLst>
          </p:cNvPr>
          <p:cNvSpPr>
            <a:spLocks noGrp="1"/>
          </p:cNvSpPr>
          <p:nvPr>
            <p:ph type="ftr" sz="quarter" idx="11"/>
          </p:nvPr>
        </p:nvSpPr>
        <p:spPr/>
        <p:txBody>
          <a:bodyPr/>
          <a:lstStyle/>
          <a:p>
            <a:r>
              <a:rPr lang="tr-TR" dirty="0">
                <a:latin typeface="Times New Roman" panose="02020603050405020304" pitchFamily="18" charset="0"/>
                <a:cs typeface="Times New Roman" panose="02020603050405020304" pitchFamily="18" charset="0"/>
              </a:rPr>
              <a:t>BODEN LAW</a:t>
            </a:r>
          </a:p>
        </p:txBody>
      </p:sp>
      <p:sp>
        <p:nvSpPr>
          <p:cNvPr id="7" name="Slayt Numarası Yer Tutucusu 6">
            <a:extLst>
              <a:ext uri="{FF2B5EF4-FFF2-40B4-BE49-F238E27FC236}">
                <a16:creationId xmlns:a16="http://schemas.microsoft.com/office/drawing/2014/main" id="{5EC0ADE2-D051-C7E7-1A14-8E97EF3E4E2D}"/>
              </a:ext>
            </a:extLst>
          </p:cNvPr>
          <p:cNvSpPr>
            <a:spLocks noGrp="1"/>
          </p:cNvSpPr>
          <p:nvPr>
            <p:ph type="sldNum" sz="quarter" idx="12"/>
          </p:nvPr>
        </p:nvSpPr>
        <p:spPr/>
        <p:txBody>
          <a:bodyPr/>
          <a:lstStyle/>
          <a:p>
            <a:fld id="{FC4809FD-5084-FB4A-A320-E3FB42C97C04}" type="slidenum">
              <a:rPr lang="tr-TR" smtClean="0">
                <a:latin typeface="Times New Roman" panose="02020603050405020304" pitchFamily="18" charset="0"/>
                <a:cs typeface="Times New Roman" panose="02020603050405020304" pitchFamily="18" charset="0"/>
              </a:rPr>
              <a:pPr/>
              <a:t>5</a:t>
            </a:fld>
            <a:endParaRPr lang="tr-TR" dirty="0">
              <a:latin typeface="Times New Roman" panose="02020603050405020304" pitchFamily="18" charset="0"/>
              <a:cs typeface="Times New Roman" panose="02020603050405020304" pitchFamily="18" charset="0"/>
            </a:endParaRPr>
          </a:p>
        </p:txBody>
      </p:sp>
      <p:pic>
        <p:nvPicPr>
          <p:cNvPr id="9" name="Picture 1">
            <a:extLst>
              <a:ext uri="{FF2B5EF4-FFF2-40B4-BE49-F238E27FC236}">
                <a16:creationId xmlns:a16="http://schemas.microsoft.com/office/drawing/2014/main" id="{6BFB1B9B-A332-B3A0-6057-618B0EDDD925}"/>
              </a:ext>
            </a:extLst>
          </p:cNvPr>
          <p:cNvPicPr>
            <a:picLocks noChangeAspect="1"/>
          </p:cNvPicPr>
          <p:nvPr/>
        </p:nvPicPr>
        <p:blipFill>
          <a:blip r:embed="rId4"/>
          <a:stretch>
            <a:fillRect/>
          </a:stretch>
        </p:blipFill>
        <p:spPr>
          <a:xfrm>
            <a:off x="10581342" y="6288972"/>
            <a:ext cx="1271850" cy="499880"/>
          </a:xfrm>
          <a:prstGeom prst="rect">
            <a:avLst/>
          </a:prstGeom>
        </p:spPr>
      </p:pic>
      <p:pic>
        <p:nvPicPr>
          <p:cNvPr id="5" name="Picture 9">
            <a:extLst>
              <a:ext uri="{FF2B5EF4-FFF2-40B4-BE49-F238E27FC236}">
                <a16:creationId xmlns:a16="http://schemas.microsoft.com/office/drawing/2014/main" id="{010FEF7F-A28B-0326-D51D-E146AEF6B1C9}"/>
              </a:ext>
            </a:extLst>
          </p:cNvPr>
          <p:cNvPicPr>
            <a:picLocks noChangeAspect="1"/>
          </p:cNvPicPr>
          <p:nvPr/>
        </p:nvPicPr>
        <p:blipFill>
          <a:blip r:embed="rId5"/>
          <a:stretch>
            <a:fillRect/>
          </a:stretch>
        </p:blipFill>
        <p:spPr>
          <a:xfrm>
            <a:off x="9581538" y="69148"/>
            <a:ext cx="2271653" cy="892435"/>
          </a:xfrm>
          <a:prstGeom prst="rect">
            <a:avLst/>
          </a:prstGeom>
        </p:spPr>
      </p:pic>
      <p:sp>
        <p:nvSpPr>
          <p:cNvPr id="2" name="Title 1">
            <a:extLst>
              <a:ext uri="{FF2B5EF4-FFF2-40B4-BE49-F238E27FC236}">
                <a16:creationId xmlns:a16="http://schemas.microsoft.com/office/drawing/2014/main" id="{ED4FE5A8-DC18-67D5-1CA0-B66A53E59DC6}"/>
              </a:ext>
            </a:extLst>
          </p:cNvPr>
          <p:cNvSpPr>
            <a:spLocks noGrp="1"/>
          </p:cNvSpPr>
          <p:nvPr>
            <p:ph type="title"/>
          </p:nvPr>
        </p:nvSpPr>
        <p:spPr>
          <a:xfrm>
            <a:off x="338809" y="344842"/>
            <a:ext cx="10515600" cy="891197"/>
          </a:xfrm>
        </p:spPr>
        <p:txBody>
          <a:bodyPr>
            <a:normAutofit/>
          </a:bodyPr>
          <a:lstStyle/>
          <a:p>
            <a:r>
              <a:rPr lang="en-GB" sz="3200" b="1" dirty="0">
                <a:latin typeface="Times New Roman" panose="02020603050405020304" pitchFamily="18" charset="0"/>
                <a:cs typeface="Times New Roman" panose="02020603050405020304" pitchFamily="18" charset="0"/>
              </a:rPr>
              <a:t>Electricity Highlights of 2025</a:t>
            </a:r>
          </a:p>
        </p:txBody>
      </p:sp>
    </p:spTree>
    <p:extLst>
      <p:ext uri="{BB962C8B-B14F-4D97-AF65-F5344CB8AC3E}">
        <p14:creationId xmlns:p14="http://schemas.microsoft.com/office/powerpoint/2010/main" val="494081889"/>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7238C761-2713-5587-0F3F-A70F0D3533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03B37E-79BF-6298-103C-C0D111C1C389}"/>
              </a:ext>
            </a:extLst>
          </p:cNvPr>
          <p:cNvSpPr>
            <a:spLocks noGrp="1"/>
          </p:cNvSpPr>
          <p:nvPr>
            <p:ph type="title"/>
          </p:nvPr>
        </p:nvSpPr>
        <p:spPr>
          <a:xfrm>
            <a:off x="392429" y="520794"/>
            <a:ext cx="10515600" cy="578756"/>
          </a:xfrm>
        </p:spPr>
        <p:txBody>
          <a:bodyPr>
            <a:normAutofit/>
          </a:bodyPr>
          <a:lstStyle/>
          <a:p>
            <a:pPr algn="just"/>
            <a:r>
              <a:rPr lang="en-GB" sz="3200" b="1" dirty="0">
                <a:latin typeface="Times New Roman" panose="02020603050405020304" pitchFamily="18" charset="0"/>
                <a:cs typeface="Times New Roman" panose="02020603050405020304" pitchFamily="18" charset="0"/>
              </a:rPr>
              <a:t>YEKA Developments </a:t>
            </a:r>
            <a:endParaRPr lang="tr-TR"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13AEAF4-83E7-F498-322E-39988F0389DC}"/>
              </a:ext>
            </a:extLst>
          </p:cNvPr>
          <p:cNvSpPr>
            <a:spLocks noGrp="1"/>
          </p:cNvSpPr>
          <p:nvPr>
            <p:ph idx="1"/>
          </p:nvPr>
        </p:nvSpPr>
        <p:spPr>
          <a:xfrm>
            <a:off x="392429" y="1204198"/>
            <a:ext cx="11407142" cy="4875478"/>
          </a:xfrm>
        </p:spPr>
        <p:txBody>
          <a:bodyPr>
            <a:normAutofit/>
          </a:bodyPr>
          <a:lstStyle/>
          <a:p>
            <a:pPr algn="just"/>
            <a:r>
              <a:rPr lang="en-GB" sz="2000" dirty="0" err="1">
                <a:latin typeface="Times New Roman" panose="02020603050405020304" pitchFamily="18" charset="0"/>
                <a:cs typeface="Times New Roman" panose="02020603050405020304" pitchFamily="18" charset="0"/>
              </a:rPr>
              <a:t>Demirköprü</a:t>
            </a:r>
            <a:r>
              <a:rPr lang="en-GB" sz="2000" dirty="0">
                <a:latin typeface="Times New Roman" panose="02020603050405020304" pitchFamily="18" charset="0"/>
                <a:cs typeface="Times New Roman" panose="02020603050405020304" pitchFamily="18" charset="0"/>
              </a:rPr>
              <a:t> Dam was designated as the candidate site for Türkiye’s first YEKA floating solar power plant. Global offshore wind capacity was reported by GWEC to have reached 83 GW by the end of 2024.</a:t>
            </a:r>
          </a:p>
          <a:p>
            <a:pPr algn="just"/>
            <a:r>
              <a:rPr lang="en-GB" sz="2000" dirty="0">
                <a:latin typeface="Times New Roman" panose="02020603050405020304" pitchFamily="18" charset="0"/>
                <a:cs typeface="Times New Roman" panose="02020603050405020304" pitchFamily="18" charset="0"/>
              </a:rPr>
              <a:t>In 2025, eight YEKA areas were announced by the Ministry for wind energy investments, with six located in </a:t>
            </a:r>
            <a:r>
              <a:rPr lang="en-GB" sz="2000" dirty="0" err="1">
                <a:latin typeface="Times New Roman" panose="02020603050405020304" pitchFamily="18" charset="0"/>
                <a:cs typeface="Times New Roman" panose="02020603050405020304" pitchFamily="18" charset="0"/>
              </a:rPr>
              <a:t>Balıkesir</a:t>
            </a:r>
            <a:r>
              <a:rPr lang="en-GB" sz="2000" dirty="0">
                <a:latin typeface="Times New Roman" panose="02020603050405020304" pitchFamily="18" charset="0"/>
                <a:cs typeface="Times New Roman" panose="02020603050405020304" pitchFamily="18" charset="0"/>
              </a:rPr>
              <a:t> and two in Manisa.</a:t>
            </a:r>
          </a:p>
          <a:p>
            <a:pPr algn="just"/>
            <a:r>
              <a:rPr lang="en-GB" sz="2000" dirty="0">
                <a:latin typeface="Times New Roman" panose="02020603050405020304" pitchFamily="18" charset="0"/>
                <a:cs typeface="Times New Roman" panose="02020603050405020304" pitchFamily="18" charset="0"/>
              </a:rPr>
              <a:t>New rules were introduced regarding state aid eligibility for energy investments, including domestic production requirements for solar and wind power projects. Key changes include:</a:t>
            </a:r>
          </a:p>
          <a:p>
            <a:pPr lvl="1" algn="just"/>
            <a:r>
              <a:rPr lang="en-GB" sz="2000" dirty="0">
                <a:latin typeface="Times New Roman" panose="02020603050405020304" pitchFamily="18" charset="0"/>
                <a:cs typeface="Times New Roman" panose="02020603050405020304" pitchFamily="18" charset="0"/>
              </a:rPr>
              <a:t>The use of domestically manufactured panels and mounting structures was required for solar investments,</a:t>
            </a:r>
          </a:p>
          <a:p>
            <a:pPr lvl="1" algn="just"/>
            <a:r>
              <a:rPr lang="en-GB" sz="2000" dirty="0">
                <a:latin typeface="Times New Roman" panose="02020603050405020304" pitchFamily="18" charset="0"/>
                <a:cs typeface="Times New Roman" panose="02020603050405020304" pitchFamily="18" charset="0"/>
              </a:rPr>
              <a:t>the use of domestically produced blades and towers was required for wind power investments, </a:t>
            </a:r>
          </a:p>
          <a:p>
            <a:pPr lvl="1" algn="just"/>
            <a:r>
              <a:rPr lang="en-GB" sz="2000" dirty="0">
                <a:latin typeface="Times New Roman" panose="02020603050405020304" pitchFamily="18" charset="0"/>
                <a:cs typeface="Times New Roman" panose="02020603050405020304" pitchFamily="18" charset="0"/>
              </a:rPr>
              <a:t>projects licensed under previous YEKA tenders were exempted from these requirements.</a:t>
            </a:r>
          </a:p>
          <a:p>
            <a:pPr algn="just"/>
            <a:r>
              <a:rPr lang="en-GB" dirty="0"/>
              <a:t>In addition, eligibility for investment incentives for electric vehicle charging station investments was made subject to the installation of fast-charging units with a minimum capacity of 120 kW per unit.</a:t>
            </a:r>
          </a:p>
          <a:p>
            <a:pPr marL="457200" lvl="1" indent="0" algn="just">
              <a:buNone/>
            </a:pPr>
            <a:endParaRPr lang="en-GB" sz="2000" dirty="0">
              <a:latin typeface="Times New Roman" panose="02020603050405020304" pitchFamily="18" charset="0"/>
              <a:cs typeface="Times New Roman" panose="02020603050405020304" pitchFamily="18" charset="0"/>
            </a:endParaRPr>
          </a:p>
        </p:txBody>
      </p:sp>
      <p:sp>
        <p:nvSpPr>
          <p:cNvPr id="7" name="Date Placeholder 3">
            <a:extLst>
              <a:ext uri="{FF2B5EF4-FFF2-40B4-BE49-F238E27FC236}">
                <a16:creationId xmlns:a16="http://schemas.microsoft.com/office/drawing/2014/main" id="{B4D6537A-A1B3-25D5-3718-C2AA38AFD571}"/>
              </a:ext>
            </a:extLst>
          </p:cNvPr>
          <p:cNvSpPr>
            <a:spLocks noGrp="1"/>
          </p:cNvSpPr>
          <p:nvPr>
            <p:ph type="dt" sz="half" idx="10"/>
          </p:nvPr>
        </p:nvSpPr>
        <p:spPr/>
        <p:txBody>
          <a:bodyPr/>
          <a:lstStyle/>
          <a:p>
            <a:pPr algn="just"/>
            <a:r>
              <a:rPr lang="en-GB" dirty="0">
                <a:latin typeface="Times New Roman" panose="02020603050405020304" pitchFamily="18" charset="0"/>
                <a:cs typeface="Times New Roman" panose="02020603050405020304" pitchFamily="18" charset="0"/>
              </a:rPr>
              <a:t>20 January 2026</a:t>
            </a:r>
            <a:endParaRPr lang="tr-TR" dirty="0">
              <a:latin typeface="Times New Roman" panose="02020603050405020304" pitchFamily="18"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D766E3F4-578B-10D1-A1A3-792D2C7B55D7}"/>
              </a:ext>
            </a:extLst>
          </p:cNvPr>
          <p:cNvSpPr>
            <a:spLocks noGrp="1"/>
          </p:cNvSpPr>
          <p:nvPr>
            <p:ph type="ftr" sz="quarter" idx="11"/>
          </p:nvPr>
        </p:nvSpPr>
        <p:spPr/>
        <p:txBody>
          <a:bodyPr/>
          <a:lstStyle/>
          <a:p>
            <a:r>
              <a:rPr lang="tr-TR" dirty="0">
                <a:latin typeface="Times New Roman" panose="02020603050405020304" pitchFamily="18" charset="0"/>
                <a:cs typeface="Times New Roman" panose="02020603050405020304" pitchFamily="18" charset="0"/>
              </a:rPr>
              <a:t>BODEN LAW</a:t>
            </a:r>
          </a:p>
        </p:txBody>
      </p:sp>
      <p:sp>
        <p:nvSpPr>
          <p:cNvPr id="6" name="Slide Number Placeholder 5">
            <a:extLst>
              <a:ext uri="{FF2B5EF4-FFF2-40B4-BE49-F238E27FC236}">
                <a16:creationId xmlns:a16="http://schemas.microsoft.com/office/drawing/2014/main" id="{21D810C5-6685-ABE0-C0CC-CEECB269752C}"/>
              </a:ext>
            </a:extLst>
          </p:cNvPr>
          <p:cNvSpPr>
            <a:spLocks noGrp="1"/>
          </p:cNvSpPr>
          <p:nvPr>
            <p:ph type="sldNum" sz="quarter" idx="12"/>
          </p:nvPr>
        </p:nvSpPr>
        <p:spPr/>
        <p:txBody>
          <a:bodyPr/>
          <a:lstStyle/>
          <a:p>
            <a:fld id="{FC4809FD-5084-FB4A-A320-E3FB42C97C04}" type="slidenum">
              <a:rPr lang="tr-TR" smtClean="0">
                <a:latin typeface="Times New Roman" panose="02020603050405020304" pitchFamily="18" charset="0"/>
                <a:cs typeface="Times New Roman" panose="02020603050405020304" pitchFamily="18" charset="0"/>
              </a:rPr>
              <a:pPr/>
              <a:t>6</a:t>
            </a:fld>
            <a:endParaRPr lang="tr-TR" dirty="0">
              <a:latin typeface="Times New Roman" panose="02020603050405020304" pitchFamily="18" charset="0"/>
              <a:cs typeface="Times New Roman" panose="02020603050405020304" pitchFamily="18" charset="0"/>
            </a:endParaRPr>
          </a:p>
        </p:txBody>
      </p:sp>
      <p:pic>
        <p:nvPicPr>
          <p:cNvPr id="8" name="Picture 1">
            <a:extLst>
              <a:ext uri="{FF2B5EF4-FFF2-40B4-BE49-F238E27FC236}">
                <a16:creationId xmlns:a16="http://schemas.microsoft.com/office/drawing/2014/main" id="{168CBA4B-F03D-1291-077D-9DDB2895CCAF}"/>
              </a:ext>
            </a:extLst>
          </p:cNvPr>
          <p:cNvPicPr>
            <a:picLocks noChangeAspect="1"/>
          </p:cNvPicPr>
          <p:nvPr/>
        </p:nvPicPr>
        <p:blipFill>
          <a:blip r:embed="rId3"/>
          <a:stretch>
            <a:fillRect/>
          </a:stretch>
        </p:blipFill>
        <p:spPr>
          <a:xfrm>
            <a:off x="10581342" y="6288972"/>
            <a:ext cx="1271850" cy="499880"/>
          </a:xfrm>
          <a:prstGeom prst="rect">
            <a:avLst/>
          </a:prstGeom>
        </p:spPr>
      </p:pic>
      <p:pic>
        <p:nvPicPr>
          <p:cNvPr id="10" name="Picture 9">
            <a:extLst>
              <a:ext uri="{FF2B5EF4-FFF2-40B4-BE49-F238E27FC236}">
                <a16:creationId xmlns:a16="http://schemas.microsoft.com/office/drawing/2014/main" id="{BDEB0283-8422-8A03-EABB-84F91A7321D8}"/>
              </a:ext>
            </a:extLst>
          </p:cNvPr>
          <p:cNvPicPr>
            <a:picLocks noChangeAspect="1"/>
          </p:cNvPicPr>
          <p:nvPr/>
        </p:nvPicPr>
        <p:blipFill>
          <a:blip r:embed="rId4"/>
          <a:stretch>
            <a:fillRect/>
          </a:stretch>
        </p:blipFill>
        <p:spPr>
          <a:xfrm>
            <a:off x="9581538" y="69148"/>
            <a:ext cx="2271653" cy="892435"/>
          </a:xfrm>
          <a:prstGeom prst="rect">
            <a:avLst/>
          </a:prstGeom>
        </p:spPr>
      </p:pic>
    </p:spTree>
    <p:extLst>
      <p:ext uri="{BB962C8B-B14F-4D97-AF65-F5344CB8AC3E}">
        <p14:creationId xmlns:p14="http://schemas.microsoft.com/office/powerpoint/2010/main" val="2226954535"/>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A5BB8F-BC88-96E9-FA4B-0174BD019632}"/>
              </a:ext>
            </a:extLst>
          </p:cNvPr>
          <p:cNvSpPr>
            <a:spLocks noGrp="1"/>
          </p:cNvSpPr>
          <p:nvPr>
            <p:ph idx="1"/>
          </p:nvPr>
        </p:nvSpPr>
        <p:spPr>
          <a:xfrm>
            <a:off x="512097" y="1167222"/>
            <a:ext cx="11341094" cy="4957060"/>
          </a:xfrm>
        </p:spPr>
        <p:txBody>
          <a:bodyPr>
            <a:normAutofit/>
          </a:bodyPr>
          <a:lstStyle/>
          <a:p>
            <a:pPr algn="just"/>
            <a:r>
              <a:rPr lang="en-GB" sz="2000" dirty="0">
                <a:latin typeface="Times New Roman" panose="02020603050405020304" pitchFamily="18" charset="0"/>
                <a:cs typeface="Times New Roman" panose="02020603050405020304" pitchFamily="18" charset="0"/>
              </a:rPr>
              <a:t> Several updates were introduced in 2025 affecting the tender framework for large-scale solar and wind projects. Key changes included:</a:t>
            </a:r>
          </a:p>
          <a:p>
            <a:pPr lvl="1" algn="just"/>
            <a:r>
              <a:rPr lang="en-GB" sz="2000" b="1" dirty="0">
                <a:latin typeface="Times New Roman" panose="02020603050405020304" pitchFamily="18" charset="0"/>
                <a:cs typeface="Times New Roman" panose="02020603050405020304" pitchFamily="18" charset="0"/>
              </a:rPr>
              <a:t>Local content requirements: </a:t>
            </a:r>
            <a:r>
              <a:rPr lang="en-GB" sz="2000" dirty="0">
                <a:latin typeface="Times New Roman" panose="02020603050405020304" pitchFamily="18" charset="0"/>
                <a:cs typeface="Times New Roman" panose="02020603050405020304" pitchFamily="18" charset="0"/>
              </a:rPr>
              <a:t>tender specifications were revised, and the Local Content Certificate was redefined to reflect component-based domestic contribution.</a:t>
            </a:r>
          </a:p>
          <a:p>
            <a:pPr lvl="1" algn="just"/>
            <a:r>
              <a:rPr lang="en-GB" sz="2000" b="1" dirty="0">
                <a:latin typeface="Times New Roman" panose="02020603050405020304" pitchFamily="18" charset="0"/>
                <a:cs typeface="Times New Roman" panose="02020603050405020304" pitchFamily="18" charset="0"/>
              </a:rPr>
              <a:t>Solar projects: </a:t>
            </a:r>
            <a:r>
              <a:rPr lang="en-GB" sz="2000" dirty="0">
                <a:latin typeface="Times New Roman" panose="02020603050405020304" pitchFamily="18" charset="0"/>
                <a:cs typeface="Times New Roman" panose="02020603050405020304" pitchFamily="18" charset="0"/>
              </a:rPr>
              <a:t>a minimum local content ratio of </a:t>
            </a:r>
            <a:r>
              <a:rPr lang="en-GB" sz="2000" b="1" dirty="0">
                <a:latin typeface="Times New Roman" panose="02020603050405020304" pitchFamily="18" charset="0"/>
                <a:cs typeface="Times New Roman" panose="02020603050405020304" pitchFamily="18" charset="0"/>
              </a:rPr>
              <a:t>75% for solar modules</a:t>
            </a:r>
            <a:r>
              <a:rPr lang="en-GB" sz="2000" dirty="0">
                <a:latin typeface="Times New Roman" panose="02020603050405020304" pitchFamily="18" charset="0"/>
                <a:cs typeface="Times New Roman" panose="02020603050405020304" pitchFamily="18" charset="0"/>
              </a:rPr>
              <a:t> was introduced for large-scale solar projects.</a:t>
            </a:r>
          </a:p>
          <a:p>
            <a:pPr lvl="1" algn="just"/>
            <a:r>
              <a:rPr lang="en-GB" sz="2000" b="1" dirty="0">
                <a:latin typeface="Times New Roman" panose="02020603050405020304" pitchFamily="18" charset="0"/>
                <a:cs typeface="Times New Roman" panose="02020603050405020304" pitchFamily="18" charset="0"/>
              </a:rPr>
              <a:t>Wind projects: </a:t>
            </a:r>
            <a:r>
              <a:rPr lang="en-GB" sz="2000" dirty="0">
                <a:latin typeface="Times New Roman" panose="02020603050405020304" pitchFamily="18" charset="0"/>
                <a:cs typeface="Times New Roman" panose="02020603050405020304" pitchFamily="18" charset="0"/>
              </a:rPr>
              <a:t>minimum domestic contribution thresholds were set for individual turbine components, and compliance with component-specific local content ratios was made mandatory to obtain full localization scores.</a:t>
            </a:r>
          </a:p>
          <a:p>
            <a:pPr lvl="1" algn="just"/>
            <a:r>
              <a:rPr lang="en-GB" sz="2000" dirty="0">
                <a:latin typeface="Times New Roman" panose="02020603050405020304" pitchFamily="18" charset="0"/>
                <a:cs typeface="Times New Roman" panose="02020603050405020304" pitchFamily="18" charset="0"/>
              </a:rPr>
              <a:t> </a:t>
            </a:r>
            <a:r>
              <a:rPr lang="en-GB" sz="2000" b="1" dirty="0">
                <a:latin typeface="Times New Roman" panose="02020603050405020304" pitchFamily="18" charset="0"/>
                <a:cs typeface="Times New Roman" panose="02020603050405020304" pitchFamily="18" charset="0"/>
              </a:rPr>
              <a:t>Tender and project framework: </a:t>
            </a:r>
            <a:r>
              <a:rPr lang="en-GB" sz="2000" dirty="0">
                <a:latin typeface="Times New Roman" panose="02020603050405020304" pitchFamily="18" charset="0"/>
                <a:cs typeface="Times New Roman" panose="02020603050405020304" pitchFamily="18" charset="0"/>
              </a:rPr>
              <a:t>the legal basis of the mechanism was revised, re-bidding rules were removed to simplify tender procedures, and the evaluation methodology was shifted to the “most advantageous offer” criterion.</a:t>
            </a:r>
          </a:p>
          <a:p>
            <a:pPr lvl="1" algn="just"/>
            <a:r>
              <a:rPr lang="en-GB" sz="2000" b="1" dirty="0">
                <a:latin typeface="Times New Roman" panose="02020603050405020304" pitchFamily="18" charset="0"/>
                <a:cs typeface="Times New Roman" panose="02020603050405020304" pitchFamily="18" charset="0"/>
              </a:rPr>
              <a:t>Licensing and shareholding: </a:t>
            </a:r>
            <a:r>
              <a:rPr lang="en-GB" sz="2000" dirty="0">
                <a:latin typeface="Times New Roman" panose="02020603050405020304" pitchFamily="18" charset="0"/>
                <a:cs typeface="Times New Roman" panose="02020603050405020304" pitchFamily="18" charset="0"/>
              </a:rPr>
              <a:t>pre-license timing requirements were relaxed, certain certification obligations were removed, and rules on shareholding changes during the project development phase were clarified.</a:t>
            </a:r>
          </a:p>
          <a:p>
            <a:pPr marL="457200" lvl="1" indent="0" algn="just">
              <a:buNone/>
            </a:pPr>
            <a:endParaRPr lang="en-GB" sz="2000" dirty="0">
              <a:latin typeface="Times New Roman" panose="02020603050405020304" pitchFamily="18" charset="0"/>
              <a:cs typeface="Times New Roman" panose="02020603050405020304" pitchFamily="18" charset="0"/>
            </a:endParaRPr>
          </a:p>
          <a:p>
            <a:pPr marL="0" indent="0" algn="just">
              <a:buNone/>
            </a:pPr>
            <a:endParaRPr lang="en-GB" sz="2400" b="0" i="0" dirty="0">
              <a:effectLst/>
              <a:latin typeface="Times New Roman" panose="02020603050405020304" pitchFamily="18"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479CBF7A-C9D5-7A6D-3BE6-68E5FE5B7DD6}"/>
              </a:ext>
            </a:extLst>
          </p:cNvPr>
          <p:cNvSpPr>
            <a:spLocks noGrp="1"/>
          </p:cNvSpPr>
          <p:nvPr>
            <p:ph type="ftr" sz="quarter" idx="11"/>
          </p:nvPr>
        </p:nvSpPr>
        <p:spPr/>
        <p:txBody>
          <a:bodyPr/>
          <a:lstStyle/>
          <a:p>
            <a:r>
              <a:rPr lang="tr-TR" dirty="0">
                <a:latin typeface="Times New Roman" panose="02020603050405020304" pitchFamily="18" charset="0"/>
                <a:cs typeface="Times New Roman" panose="02020603050405020304" pitchFamily="18" charset="0"/>
              </a:rPr>
              <a:t>BODEN LAW</a:t>
            </a:r>
          </a:p>
        </p:txBody>
      </p:sp>
      <p:sp>
        <p:nvSpPr>
          <p:cNvPr id="6" name="Slide Number Placeholder 5">
            <a:extLst>
              <a:ext uri="{FF2B5EF4-FFF2-40B4-BE49-F238E27FC236}">
                <a16:creationId xmlns:a16="http://schemas.microsoft.com/office/drawing/2014/main" id="{C1FD760B-8DB0-ADF4-D83A-1BC17564B51D}"/>
              </a:ext>
            </a:extLst>
          </p:cNvPr>
          <p:cNvSpPr>
            <a:spLocks noGrp="1"/>
          </p:cNvSpPr>
          <p:nvPr>
            <p:ph type="sldNum" sz="quarter" idx="12"/>
          </p:nvPr>
        </p:nvSpPr>
        <p:spPr/>
        <p:txBody>
          <a:bodyPr/>
          <a:lstStyle/>
          <a:p>
            <a:fld id="{FC4809FD-5084-FB4A-A320-E3FB42C97C04}" type="slidenum">
              <a:rPr lang="tr-TR" smtClean="0">
                <a:latin typeface="Times New Roman" panose="02020603050405020304" pitchFamily="18" charset="0"/>
                <a:cs typeface="Times New Roman" panose="02020603050405020304" pitchFamily="18" charset="0"/>
              </a:rPr>
              <a:pPr/>
              <a:t>7</a:t>
            </a:fld>
            <a:endParaRPr lang="tr-TR" dirty="0">
              <a:latin typeface="Times New Roman" panose="02020603050405020304" pitchFamily="18" charset="0"/>
              <a:cs typeface="Times New Roman" panose="02020603050405020304" pitchFamily="18" charset="0"/>
            </a:endParaRPr>
          </a:p>
        </p:txBody>
      </p:sp>
      <p:sp>
        <p:nvSpPr>
          <p:cNvPr id="7" name="Date Placeholder 3">
            <a:extLst>
              <a:ext uri="{FF2B5EF4-FFF2-40B4-BE49-F238E27FC236}">
                <a16:creationId xmlns:a16="http://schemas.microsoft.com/office/drawing/2014/main" id="{5E3DDA8F-943A-0E58-B113-A1FFFEDE8549}"/>
              </a:ext>
            </a:extLst>
          </p:cNvPr>
          <p:cNvSpPr>
            <a:spLocks noGrp="1"/>
          </p:cNvSpPr>
          <p:nvPr>
            <p:ph type="dt" sz="half" idx="10"/>
          </p:nvPr>
        </p:nvSpPr>
        <p:spPr>
          <a:xfrm>
            <a:off x="838200" y="6356350"/>
            <a:ext cx="2743200" cy="365125"/>
          </a:xfrm>
        </p:spPr>
        <p:txBody>
          <a:bodyPr/>
          <a:lstStyle/>
          <a:p>
            <a:pPr algn="just"/>
            <a:r>
              <a:rPr lang="en-GB" dirty="0">
                <a:latin typeface="Times New Roman" panose="02020603050405020304" pitchFamily="18" charset="0"/>
                <a:cs typeface="Times New Roman" panose="02020603050405020304" pitchFamily="18" charset="0"/>
              </a:rPr>
              <a:t>20 January 2026</a:t>
            </a:r>
            <a:endParaRPr lang="tr-TR" dirty="0">
              <a:latin typeface="Times New Roman" panose="02020603050405020304" pitchFamily="18" charset="0"/>
              <a:cs typeface="Times New Roman" panose="02020603050405020304" pitchFamily="18" charset="0"/>
            </a:endParaRPr>
          </a:p>
        </p:txBody>
      </p:sp>
      <p:pic>
        <p:nvPicPr>
          <p:cNvPr id="8" name="Picture 1">
            <a:extLst>
              <a:ext uri="{FF2B5EF4-FFF2-40B4-BE49-F238E27FC236}">
                <a16:creationId xmlns:a16="http://schemas.microsoft.com/office/drawing/2014/main" id="{00DCDC94-D7D3-DD04-3A74-8030B7C26A25}"/>
              </a:ext>
            </a:extLst>
          </p:cNvPr>
          <p:cNvPicPr>
            <a:picLocks noChangeAspect="1"/>
          </p:cNvPicPr>
          <p:nvPr/>
        </p:nvPicPr>
        <p:blipFill>
          <a:blip r:embed="rId2"/>
          <a:stretch>
            <a:fillRect/>
          </a:stretch>
        </p:blipFill>
        <p:spPr>
          <a:xfrm>
            <a:off x="10581342" y="6288972"/>
            <a:ext cx="1271850" cy="499880"/>
          </a:xfrm>
          <a:prstGeom prst="rect">
            <a:avLst/>
          </a:prstGeom>
        </p:spPr>
      </p:pic>
      <p:pic>
        <p:nvPicPr>
          <p:cNvPr id="4" name="Picture 9">
            <a:extLst>
              <a:ext uri="{FF2B5EF4-FFF2-40B4-BE49-F238E27FC236}">
                <a16:creationId xmlns:a16="http://schemas.microsoft.com/office/drawing/2014/main" id="{EEB32E33-C166-712E-34A1-D202E1C71FF1}"/>
              </a:ext>
            </a:extLst>
          </p:cNvPr>
          <p:cNvPicPr>
            <a:picLocks noChangeAspect="1"/>
          </p:cNvPicPr>
          <p:nvPr/>
        </p:nvPicPr>
        <p:blipFill>
          <a:blip r:embed="rId3"/>
          <a:stretch>
            <a:fillRect/>
          </a:stretch>
        </p:blipFill>
        <p:spPr>
          <a:xfrm>
            <a:off x="9581538" y="69148"/>
            <a:ext cx="2271653" cy="892435"/>
          </a:xfrm>
          <a:prstGeom prst="rect">
            <a:avLst/>
          </a:prstGeom>
        </p:spPr>
      </p:pic>
      <p:sp>
        <p:nvSpPr>
          <p:cNvPr id="2" name="Title 1">
            <a:extLst>
              <a:ext uri="{FF2B5EF4-FFF2-40B4-BE49-F238E27FC236}">
                <a16:creationId xmlns:a16="http://schemas.microsoft.com/office/drawing/2014/main" id="{4E74BB91-0CA4-08DB-07EA-21E89A186204}"/>
              </a:ext>
            </a:extLst>
          </p:cNvPr>
          <p:cNvSpPr>
            <a:spLocks noGrp="1"/>
          </p:cNvSpPr>
          <p:nvPr>
            <p:ph type="title"/>
          </p:nvPr>
        </p:nvSpPr>
        <p:spPr>
          <a:xfrm>
            <a:off x="421786" y="359017"/>
            <a:ext cx="10515600" cy="948623"/>
          </a:xfrm>
        </p:spPr>
        <p:txBody>
          <a:bodyPr>
            <a:normAutofit/>
          </a:bodyPr>
          <a:lstStyle/>
          <a:p>
            <a:r>
              <a:rPr lang="en-GB" sz="3200" b="1" dirty="0">
                <a:latin typeface="Times New Roman" panose="02020603050405020304" pitchFamily="18" charset="0"/>
                <a:cs typeface="Times New Roman" panose="02020603050405020304" pitchFamily="18" charset="0"/>
              </a:rPr>
              <a:t>YEKA Developments </a:t>
            </a:r>
          </a:p>
        </p:txBody>
      </p:sp>
    </p:spTree>
    <p:extLst>
      <p:ext uri="{BB962C8B-B14F-4D97-AF65-F5344CB8AC3E}">
        <p14:creationId xmlns:p14="http://schemas.microsoft.com/office/powerpoint/2010/main" val="1814869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EE8B3-F10D-6FB0-434E-793E1619C700}"/>
            </a:ext>
          </a:extLst>
        </p:cNvPr>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E65F5836-1220-7A2D-B3D5-04F358D7C585}"/>
              </a:ext>
            </a:extLst>
          </p:cNvPr>
          <p:cNvSpPr>
            <a:spLocks noGrp="1"/>
          </p:cNvSpPr>
          <p:nvPr>
            <p:ph idx="1"/>
          </p:nvPr>
        </p:nvSpPr>
        <p:spPr>
          <a:xfrm>
            <a:off x="701667" y="1095153"/>
            <a:ext cx="10515600" cy="5081810"/>
          </a:xfrm>
        </p:spPr>
        <p:txBody>
          <a:bodyPr>
            <a:normAutofit/>
          </a:bodyPr>
          <a:lstStyle/>
          <a:p>
            <a:pPr lvl="0" algn="just"/>
            <a:endParaRPr lang="en-GB" sz="2400" dirty="0">
              <a:latin typeface="Times New Roman" panose="02020603050405020304" pitchFamily="18" charset="0"/>
              <a:cs typeface="Times New Roman" panose="02020603050405020304" pitchFamily="18" charset="0"/>
            </a:endParaRPr>
          </a:p>
          <a:p>
            <a:pPr lvl="0" algn="just"/>
            <a:endParaRPr lang="en-GB" sz="2400" dirty="0">
              <a:latin typeface="Times New Roman" panose="02020603050405020304" pitchFamily="18" charset="0"/>
              <a:cs typeface="Times New Roman" panose="02020603050405020304" pitchFamily="18" charset="0"/>
            </a:endParaRPr>
          </a:p>
          <a:p>
            <a:pPr algn="just"/>
            <a:endParaRPr lang="en-GB" sz="2400" dirty="0">
              <a:latin typeface="Times New Roman" panose="02020603050405020304" pitchFamily="18" charset="0"/>
              <a:cs typeface="Times New Roman" panose="02020603050405020304" pitchFamily="18" charset="0"/>
            </a:endParaRPr>
          </a:p>
          <a:p>
            <a:pPr algn="just"/>
            <a:endParaRPr lang="en-GB" sz="2400" dirty="0">
              <a:latin typeface="Times New Roman" panose="02020603050405020304" pitchFamily="18" charset="0"/>
              <a:cs typeface="Times New Roman" panose="02020603050405020304" pitchFamily="18" charset="0"/>
            </a:endParaRPr>
          </a:p>
          <a:p>
            <a:pPr algn="just"/>
            <a:endParaRPr lang="en-GB" sz="2400" dirty="0">
              <a:latin typeface="Times New Roman" panose="02020603050405020304" pitchFamily="18" charset="0"/>
              <a:cs typeface="Times New Roman" panose="02020603050405020304" pitchFamily="18" charset="0"/>
            </a:endParaRPr>
          </a:p>
          <a:p>
            <a:pPr lvl="0" algn="just"/>
            <a:endParaRPr lang="en-GB" sz="2400" dirty="0">
              <a:latin typeface="Times New Roman" panose="02020603050405020304" pitchFamily="18" charset="0"/>
              <a:cs typeface="Times New Roman" panose="02020603050405020304" pitchFamily="18" charset="0"/>
            </a:endParaRPr>
          </a:p>
          <a:p>
            <a:pPr marL="88900" lvl="1" indent="0" algn="just">
              <a:lnSpc>
                <a:spcPct val="100000"/>
              </a:lnSpc>
              <a:buNone/>
            </a:pPr>
            <a:endParaRPr lang="en-GB" dirty="0">
              <a:latin typeface="Times New Roman" panose="02020603050405020304" pitchFamily="18" charset="0"/>
              <a:ea typeface="Open Sans" panose="020B0606030504020204" pitchFamily="34" charset="0"/>
              <a:cs typeface="Times New Roman" panose="02020603050405020304" pitchFamily="18" charset="0"/>
            </a:endParaRPr>
          </a:p>
        </p:txBody>
      </p:sp>
      <p:sp>
        <p:nvSpPr>
          <p:cNvPr id="4" name="Veri Yer Tutucusu 3">
            <a:extLst>
              <a:ext uri="{FF2B5EF4-FFF2-40B4-BE49-F238E27FC236}">
                <a16:creationId xmlns:a16="http://schemas.microsoft.com/office/drawing/2014/main" id="{A09B0C91-A4E8-A336-2089-5989FFB23D52}"/>
              </a:ext>
            </a:extLst>
          </p:cNvPr>
          <p:cNvSpPr>
            <a:spLocks noGrp="1"/>
          </p:cNvSpPr>
          <p:nvPr>
            <p:ph type="dt" sz="half" idx="10"/>
          </p:nvPr>
        </p:nvSpPr>
        <p:spPr/>
        <p:txBody>
          <a:bodyPr/>
          <a:lstStyle/>
          <a:p>
            <a:pPr algn="just"/>
            <a:r>
              <a:rPr lang="en-GB" dirty="0">
                <a:latin typeface="Times New Roman" panose="02020603050405020304" pitchFamily="18" charset="0"/>
                <a:cs typeface="Times New Roman" panose="02020603050405020304" pitchFamily="18" charset="0"/>
              </a:rPr>
              <a:t>20 January 2026</a:t>
            </a:r>
            <a:endParaRPr lang="en-TR" dirty="0">
              <a:latin typeface="Times New Roman" panose="02020603050405020304" pitchFamily="18" charset="0"/>
              <a:cs typeface="Times New Roman" panose="02020603050405020304" pitchFamily="18" charset="0"/>
            </a:endParaRPr>
          </a:p>
        </p:txBody>
      </p:sp>
      <p:sp>
        <p:nvSpPr>
          <p:cNvPr id="6" name="Alt Bilgi Yer Tutucusu 5">
            <a:extLst>
              <a:ext uri="{FF2B5EF4-FFF2-40B4-BE49-F238E27FC236}">
                <a16:creationId xmlns:a16="http://schemas.microsoft.com/office/drawing/2014/main" id="{ED77538A-7EB0-C5D6-7169-58C4F7CF8669}"/>
              </a:ext>
            </a:extLst>
          </p:cNvPr>
          <p:cNvSpPr>
            <a:spLocks noGrp="1"/>
          </p:cNvSpPr>
          <p:nvPr>
            <p:ph type="ftr" sz="quarter" idx="11"/>
          </p:nvPr>
        </p:nvSpPr>
        <p:spPr/>
        <p:txBody>
          <a:bodyPr/>
          <a:lstStyle/>
          <a:p>
            <a:r>
              <a:rPr lang="tr-TR" dirty="0">
                <a:latin typeface="Times New Roman" panose="02020603050405020304" pitchFamily="18" charset="0"/>
                <a:cs typeface="Times New Roman" panose="02020603050405020304" pitchFamily="18" charset="0"/>
              </a:rPr>
              <a:t>BODEN LAW</a:t>
            </a:r>
            <a:endParaRPr lang="en-TR" dirty="0">
              <a:latin typeface="Times New Roman" panose="02020603050405020304" pitchFamily="18" charset="0"/>
              <a:cs typeface="Times New Roman" panose="02020603050405020304" pitchFamily="18" charset="0"/>
            </a:endParaRPr>
          </a:p>
        </p:txBody>
      </p:sp>
      <p:sp>
        <p:nvSpPr>
          <p:cNvPr id="7" name="Slayt Numarası Yer Tutucusu 6">
            <a:extLst>
              <a:ext uri="{FF2B5EF4-FFF2-40B4-BE49-F238E27FC236}">
                <a16:creationId xmlns:a16="http://schemas.microsoft.com/office/drawing/2014/main" id="{9CB616CA-A8AC-1AA0-2F83-865166298C09}"/>
              </a:ext>
            </a:extLst>
          </p:cNvPr>
          <p:cNvSpPr>
            <a:spLocks noGrp="1"/>
          </p:cNvSpPr>
          <p:nvPr>
            <p:ph type="sldNum" sz="quarter" idx="12"/>
          </p:nvPr>
        </p:nvSpPr>
        <p:spPr/>
        <p:txBody>
          <a:bodyPr/>
          <a:lstStyle/>
          <a:p>
            <a:fld id="{FC4809FD-5084-FB4A-A320-E3FB42C97C04}" type="slidenum">
              <a:rPr lang="en-TR" smtClean="0">
                <a:latin typeface="Times New Roman" panose="02020603050405020304" pitchFamily="18" charset="0"/>
                <a:cs typeface="Times New Roman" panose="02020603050405020304" pitchFamily="18" charset="0"/>
              </a:rPr>
              <a:pPr/>
              <a:t>8</a:t>
            </a:fld>
            <a:endParaRPr lang="en-TR" dirty="0">
              <a:latin typeface="Times New Roman" panose="02020603050405020304" pitchFamily="18" charset="0"/>
              <a:cs typeface="Times New Roman" panose="02020603050405020304" pitchFamily="18" charset="0"/>
            </a:endParaRPr>
          </a:p>
        </p:txBody>
      </p:sp>
      <p:pic>
        <p:nvPicPr>
          <p:cNvPr id="9" name="Picture 1">
            <a:extLst>
              <a:ext uri="{FF2B5EF4-FFF2-40B4-BE49-F238E27FC236}">
                <a16:creationId xmlns:a16="http://schemas.microsoft.com/office/drawing/2014/main" id="{A8B26CDD-7263-D0E8-80A0-544B59FFE0AD}"/>
              </a:ext>
            </a:extLst>
          </p:cNvPr>
          <p:cNvPicPr>
            <a:picLocks noChangeAspect="1"/>
          </p:cNvPicPr>
          <p:nvPr/>
        </p:nvPicPr>
        <p:blipFill>
          <a:blip r:embed="rId3"/>
          <a:stretch>
            <a:fillRect/>
          </a:stretch>
        </p:blipFill>
        <p:spPr>
          <a:xfrm>
            <a:off x="10581342" y="6288972"/>
            <a:ext cx="1271850" cy="499880"/>
          </a:xfrm>
          <a:prstGeom prst="rect">
            <a:avLst/>
          </a:prstGeom>
        </p:spPr>
      </p:pic>
      <p:sp>
        <p:nvSpPr>
          <p:cNvPr id="2" name="Title 1">
            <a:extLst>
              <a:ext uri="{FF2B5EF4-FFF2-40B4-BE49-F238E27FC236}">
                <a16:creationId xmlns:a16="http://schemas.microsoft.com/office/drawing/2014/main" id="{49FAAAB3-EC28-DDB5-9162-2DB6BF7E1D29}"/>
              </a:ext>
            </a:extLst>
          </p:cNvPr>
          <p:cNvSpPr>
            <a:spLocks noGrp="1"/>
          </p:cNvSpPr>
          <p:nvPr>
            <p:ph type="title"/>
          </p:nvPr>
        </p:nvSpPr>
        <p:spPr>
          <a:xfrm>
            <a:off x="412595" y="500897"/>
            <a:ext cx="8907966" cy="774792"/>
          </a:xfrm>
        </p:spPr>
        <p:txBody>
          <a:bodyPr>
            <a:normAutofit/>
          </a:bodyPr>
          <a:lstStyle/>
          <a:p>
            <a:r>
              <a:rPr lang="en-GB" sz="3200" b="1" dirty="0">
                <a:latin typeface="Times New Roman" panose="02020603050405020304" pitchFamily="18" charset="0"/>
                <a:cs typeface="Times New Roman" panose="02020603050405020304" pitchFamily="18" charset="0"/>
              </a:rPr>
              <a:t>Natural Gas Highlights of 2025: Overview</a:t>
            </a:r>
          </a:p>
        </p:txBody>
      </p:sp>
      <p:sp>
        <p:nvSpPr>
          <p:cNvPr id="14" name="TextBox 13">
            <a:extLst>
              <a:ext uri="{FF2B5EF4-FFF2-40B4-BE49-F238E27FC236}">
                <a16:creationId xmlns:a16="http://schemas.microsoft.com/office/drawing/2014/main" id="{79F83012-53AE-1BD2-7982-3EB5C7940EDE}"/>
              </a:ext>
            </a:extLst>
          </p:cNvPr>
          <p:cNvSpPr txBox="1"/>
          <p:nvPr/>
        </p:nvSpPr>
        <p:spPr>
          <a:xfrm>
            <a:off x="412595" y="1456224"/>
            <a:ext cx="11440597" cy="4678204"/>
          </a:xfrm>
          <a:prstGeom prst="rect">
            <a:avLst/>
          </a:prstGeom>
          <a:noFill/>
        </p:spPr>
        <p:txBody>
          <a:bodyPr wrap="square" rtlCol="0">
            <a:spAutoFit/>
          </a:bodyPr>
          <a:lstStyle/>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Throughout 2025, the natural gas segment of the energy sector was shaped by regulatory additions and amendments, in line with developments observed in the electricity market.</a:t>
            </a:r>
          </a:p>
          <a:p>
            <a:pPr marL="342900" indent="-342900" algn="just">
              <a:buFont typeface="Arial" panose="020B0604020202020204" pitchFamily="34" charset="0"/>
              <a:buChar char="•"/>
            </a:pPr>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Revisions were introduced to the Natural Gas Market Licensing Regulation, which constitutes the primary regulatory framework governing the sector.</a:t>
            </a:r>
          </a:p>
          <a:p>
            <a:pPr marL="342900" indent="-342900" algn="just">
              <a:buFont typeface="Arial" panose="020B0604020202020204" pitchFamily="34" charset="0"/>
              <a:buChar char="•"/>
            </a:pPr>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These amendments were aimed at improving market structure, operational clarity, and regulatory efficiency.</a:t>
            </a:r>
          </a:p>
          <a:p>
            <a:pPr marL="342900" indent="-342900" algn="just">
              <a:buFont typeface="Arial" panose="020B0604020202020204" pitchFamily="34" charset="0"/>
              <a:buChar char="•"/>
            </a:pPr>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In parallel, steps toward international cooperation were taken and were reflected as notable elements supporting sectoral development.</a:t>
            </a:r>
          </a:p>
          <a:p>
            <a:pPr marL="342900" indent="-342900" algn="just">
              <a:buFont typeface="Arial" panose="020B0604020202020204" pitchFamily="34" charset="0"/>
              <a:buChar char="•"/>
            </a:pPr>
            <a:endParaRPr lang="en-GB"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GB" sz="2000" dirty="0">
                <a:latin typeface="Times New Roman" panose="02020603050405020304" pitchFamily="18" charset="0"/>
                <a:cs typeface="Times New Roman" panose="02020603050405020304" pitchFamily="18" charset="0"/>
              </a:rPr>
              <a:t>The most notable regulatory changes and policy developments introduced during this period are highlighted in the following slides.</a:t>
            </a:r>
          </a:p>
          <a:p>
            <a:endParaRPr lang="en-GB" dirty="0"/>
          </a:p>
        </p:txBody>
      </p:sp>
      <p:pic>
        <p:nvPicPr>
          <p:cNvPr id="8" name="Picture 9">
            <a:extLst>
              <a:ext uri="{FF2B5EF4-FFF2-40B4-BE49-F238E27FC236}">
                <a16:creationId xmlns:a16="http://schemas.microsoft.com/office/drawing/2014/main" id="{1BA6B1EF-A6A5-8DAC-C912-3676877F9839}"/>
              </a:ext>
            </a:extLst>
          </p:cNvPr>
          <p:cNvPicPr>
            <a:picLocks noChangeAspect="1"/>
          </p:cNvPicPr>
          <p:nvPr/>
        </p:nvPicPr>
        <p:blipFill>
          <a:blip r:embed="rId4"/>
          <a:stretch>
            <a:fillRect/>
          </a:stretch>
        </p:blipFill>
        <p:spPr>
          <a:xfrm>
            <a:off x="9581538" y="69148"/>
            <a:ext cx="2271653" cy="892435"/>
          </a:xfrm>
          <a:prstGeom prst="rect">
            <a:avLst/>
          </a:prstGeom>
        </p:spPr>
      </p:pic>
    </p:spTree>
    <p:extLst>
      <p:ext uri="{BB962C8B-B14F-4D97-AF65-F5344CB8AC3E}">
        <p14:creationId xmlns:p14="http://schemas.microsoft.com/office/powerpoint/2010/main" val="426369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23BA74-8CDF-485E-097A-56DD2842839A}"/>
            </a:ext>
          </a:extLst>
        </p:cNvPr>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D15C517C-E2C3-28CD-8D73-4947DCDF5A5E}"/>
              </a:ext>
            </a:extLst>
          </p:cNvPr>
          <p:cNvSpPr>
            <a:spLocks noGrp="1"/>
          </p:cNvSpPr>
          <p:nvPr>
            <p:ph idx="1"/>
          </p:nvPr>
        </p:nvSpPr>
        <p:spPr>
          <a:xfrm>
            <a:off x="356840" y="1095153"/>
            <a:ext cx="11496352" cy="5081810"/>
          </a:xfrm>
        </p:spPr>
        <p:txBody>
          <a:bodyPr>
            <a:normAutofit fontScale="92500" lnSpcReduction="10000"/>
          </a:bodyPr>
          <a:lstStyle/>
          <a:p>
            <a:pPr lvl="0" algn="just"/>
            <a:endParaRPr lang="en-GB" sz="2400" dirty="0">
              <a:latin typeface="Times New Roman" panose="02020603050405020304" pitchFamily="18" charset="0"/>
              <a:cs typeface="Times New Roman" panose="02020603050405020304" pitchFamily="18" charset="0"/>
            </a:endParaRPr>
          </a:p>
          <a:p>
            <a:pPr marL="338138" indent="-284163" algn="just"/>
            <a:r>
              <a:rPr lang="en-GB" sz="2000" dirty="0">
                <a:latin typeface="Times New Roman" panose="02020603050405020304" pitchFamily="18" charset="0"/>
                <a:cs typeface="Times New Roman" panose="02020603050405020304" pitchFamily="18" charset="0"/>
              </a:rPr>
              <a:t>The highest-ever daily natural gas consumption level in Türkiye was recorded at 333.7 million cubic meters on 24 February.</a:t>
            </a:r>
          </a:p>
          <a:p>
            <a:pPr marL="53975" indent="0" algn="just">
              <a:buNone/>
            </a:pPr>
            <a:endParaRPr lang="en-GB" sz="2000" dirty="0">
              <a:latin typeface="Times New Roman" panose="02020603050405020304" pitchFamily="18" charset="0"/>
              <a:cs typeface="Times New Roman" panose="02020603050405020304" pitchFamily="18" charset="0"/>
            </a:endParaRPr>
          </a:p>
          <a:p>
            <a:pPr marL="338138" indent="-284163" algn="just"/>
            <a:r>
              <a:rPr lang="en-GB" sz="2000" dirty="0">
                <a:latin typeface="Times New Roman" panose="02020603050405020304" pitchFamily="18" charset="0"/>
                <a:cs typeface="Times New Roman" panose="02020603050405020304" pitchFamily="18" charset="0"/>
              </a:rPr>
              <a:t> The supply of Turkmen natural gas to Türkiye via a swap mechanism was initiated, marking a new phase in regional gas trade.</a:t>
            </a:r>
          </a:p>
          <a:p>
            <a:pPr marL="53975" indent="0" algn="just">
              <a:buNone/>
            </a:pPr>
            <a:endParaRPr lang="en-GB" sz="2000" dirty="0">
              <a:latin typeface="Times New Roman" panose="02020603050405020304" pitchFamily="18" charset="0"/>
              <a:cs typeface="Times New Roman" panose="02020603050405020304" pitchFamily="18" charset="0"/>
            </a:endParaRPr>
          </a:p>
          <a:p>
            <a:pPr marL="338138" indent="-284163" algn="just"/>
            <a:r>
              <a:rPr lang="en-GB" sz="2000" dirty="0">
                <a:latin typeface="Times New Roman" panose="02020603050405020304" pitchFamily="18" charset="0"/>
                <a:cs typeface="Times New Roman" panose="02020603050405020304" pitchFamily="18" charset="0"/>
              </a:rPr>
              <a:t> A joint venture agreement was signed by TPAO with </a:t>
            </a:r>
            <a:r>
              <a:rPr lang="en-GB" sz="2000" dirty="0" err="1">
                <a:latin typeface="Times New Roman" panose="02020603050405020304" pitchFamily="18" charset="0"/>
                <a:cs typeface="Times New Roman" panose="02020603050405020304" pitchFamily="18" charset="0"/>
              </a:rPr>
              <a:t>TransAtlantic</a:t>
            </a:r>
            <a:r>
              <a:rPr lang="en-GB" sz="2000" dirty="0">
                <a:latin typeface="Times New Roman" panose="02020603050405020304" pitchFamily="18" charset="0"/>
                <a:cs typeface="Times New Roman" panose="02020603050405020304" pitchFamily="18" charset="0"/>
              </a:rPr>
              <a:t> Petroleum and Continental Resources for the development of unconventional oil and gas resources in the </a:t>
            </a:r>
            <a:r>
              <a:rPr lang="en-GB" sz="2000" dirty="0" err="1">
                <a:latin typeface="Times New Roman" panose="02020603050405020304" pitchFamily="18" charset="0"/>
                <a:cs typeface="Times New Roman" panose="02020603050405020304" pitchFamily="18" charset="0"/>
              </a:rPr>
              <a:t>Diyarbakır</a:t>
            </a:r>
            <a:r>
              <a:rPr lang="en-GB" sz="2000" dirty="0">
                <a:latin typeface="Times New Roman" panose="02020603050405020304" pitchFamily="18" charset="0"/>
                <a:cs typeface="Times New Roman" panose="02020603050405020304" pitchFamily="18" charset="0"/>
              </a:rPr>
              <a:t> Basin.</a:t>
            </a:r>
          </a:p>
          <a:p>
            <a:pPr marL="53975" indent="0" algn="just">
              <a:buNone/>
            </a:pPr>
            <a:endParaRPr lang="en-GB" sz="2000" dirty="0">
              <a:latin typeface="Times New Roman" panose="02020603050405020304" pitchFamily="18" charset="0"/>
              <a:cs typeface="Times New Roman" panose="02020603050405020304" pitchFamily="18" charset="0"/>
            </a:endParaRPr>
          </a:p>
          <a:p>
            <a:pPr marL="338138" indent="-284163" algn="just"/>
            <a:r>
              <a:rPr lang="en-GB" sz="2000" dirty="0">
                <a:latin typeface="Times New Roman" panose="02020603050405020304" pitchFamily="18" charset="0"/>
                <a:cs typeface="Times New Roman" panose="02020603050405020304" pitchFamily="18" charset="0"/>
              </a:rPr>
              <a:t>Türkiye’s first floating natural gas production platform, Osman Gazi, was dispatched to the Black Sea to support the doubling of production at the Sakarya Gas Field.</a:t>
            </a:r>
          </a:p>
          <a:p>
            <a:pPr marL="53975" indent="0" algn="just">
              <a:buNone/>
            </a:pPr>
            <a:endParaRPr lang="en-GB" sz="2000" dirty="0">
              <a:latin typeface="Times New Roman" panose="02020603050405020304" pitchFamily="18" charset="0"/>
              <a:cs typeface="Times New Roman" panose="02020603050405020304" pitchFamily="18" charset="0"/>
            </a:endParaRPr>
          </a:p>
          <a:p>
            <a:pPr marL="338138" indent="-284163" algn="just"/>
            <a:r>
              <a:rPr lang="en-GB" sz="2000" dirty="0">
                <a:latin typeface="Times New Roman" panose="02020603050405020304" pitchFamily="18" charset="0"/>
                <a:cs typeface="Times New Roman" panose="02020603050405020304" pitchFamily="18" charset="0"/>
              </a:rPr>
              <a:t>An agreement was signed between BOTAŞ and </a:t>
            </a:r>
            <a:r>
              <a:rPr lang="en-GB" sz="2000" dirty="0" err="1">
                <a:latin typeface="Times New Roman" panose="02020603050405020304" pitchFamily="18" charset="0"/>
                <a:cs typeface="Times New Roman" panose="02020603050405020304" pitchFamily="18" charset="0"/>
              </a:rPr>
              <a:t>Turkmengaz</a:t>
            </a:r>
            <a:r>
              <a:rPr lang="en-GB" sz="2000" dirty="0">
                <a:latin typeface="Times New Roman" panose="02020603050405020304" pitchFamily="18" charset="0"/>
                <a:cs typeface="Times New Roman" panose="02020603050405020304" pitchFamily="18" charset="0"/>
              </a:rPr>
              <a:t> for the supply of 1.3 </a:t>
            </a:r>
            <a:r>
              <a:rPr lang="en-GB" sz="2000" dirty="0" err="1">
                <a:latin typeface="Times New Roman" panose="02020603050405020304" pitchFamily="18" charset="0"/>
                <a:cs typeface="Times New Roman" panose="02020603050405020304" pitchFamily="18" charset="0"/>
              </a:rPr>
              <a:t>bcm</a:t>
            </a:r>
            <a:r>
              <a:rPr lang="en-GB" sz="2000" dirty="0">
                <a:latin typeface="Times New Roman" panose="02020603050405020304" pitchFamily="18" charset="0"/>
                <a:cs typeface="Times New Roman" panose="02020603050405020304" pitchFamily="18" charset="0"/>
              </a:rPr>
              <a:t> of Turkmen natural gas to Türkiye, marking the first pipeline gas import from a non-bordering country in over 20 years. On the same day, a memorandum of cooperation in energy and mining was signed between Türkiye and Indonesia.</a:t>
            </a:r>
          </a:p>
          <a:p>
            <a:pPr marL="0" indent="0" algn="just">
              <a:buNone/>
            </a:pPr>
            <a:endParaRPr lang="en-GB" sz="2400" dirty="0">
              <a:latin typeface="Times New Roman" panose="02020603050405020304" pitchFamily="18" charset="0"/>
              <a:cs typeface="Times New Roman" panose="02020603050405020304" pitchFamily="18" charset="0"/>
            </a:endParaRPr>
          </a:p>
          <a:p>
            <a:pPr algn="just"/>
            <a:endParaRPr lang="en-GB" sz="2400" dirty="0">
              <a:latin typeface="Times New Roman" panose="02020603050405020304" pitchFamily="18" charset="0"/>
              <a:cs typeface="Times New Roman" panose="02020603050405020304" pitchFamily="18" charset="0"/>
            </a:endParaRPr>
          </a:p>
          <a:p>
            <a:pPr algn="just"/>
            <a:endParaRPr lang="en-GB" sz="2400" dirty="0">
              <a:latin typeface="Times New Roman" panose="02020603050405020304" pitchFamily="18" charset="0"/>
              <a:cs typeface="Times New Roman" panose="02020603050405020304" pitchFamily="18" charset="0"/>
            </a:endParaRPr>
          </a:p>
          <a:p>
            <a:pPr algn="just"/>
            <a:endParaRPr lang="en-GB" sz="2400" dirty="0">
              <a:latin typeface="Times New Roman" panose="02020603050405020304" pitchFamily="18" charset="0"/>
              <a:cs typeface="Times New Roman" panose="02020603050405020304" pitchFamily="18" charset="0"/>
            </a:endParaRPr>
          </a:p>
          <a:p>
            <a:pPr lvl="0" algn="just"/>
            <a:endParaRPr lang="en-GB" sz="2400" dirty="0">
              <a:latin typeface="Times New Roman" panose="02020603050405020304" pitchFamily="18" charset="0"/>
              <a:cs typeface="Times New Roman" panose="02020603050405020304" pitchFamily="18" charset="0"/>
            </a:endParaRPr>
          </a:p>
          <a:p>
            <a:pPr marL="88900" lvl="1" indent="0" algn="just">
              <a:lnSpc>
                <a:spcPct val="100000"/>
              </a:lnSpc>
              <a:buNone/>
            </a:pPr>
            <a:endParaRPr lang="en-GB" dirty="0">
              <a:latin typeface="Times New Roman" panose="02020603050405020304" pitchFamily="18" charset="0"/>
              <a:ea typeface="Open Sans" panose="020B0606030504020204" pitchFamily="34" charset="0"/>
              <a:cs typeface="Times New Roman" panose="02020603050405020304" pitchFamily="18" charset="0"/>
            </a:endParaRPr>
          </a:p>
        </p:txBody>
      </p:sp>
      <p:sp>
        <p:nvSpPr>
          <p:cNvPr id="4" name="Veri Yer Tutucusu 3">
            <a:extLst>
              <a:ext uri="{FF2B5EF4-FFF2-40B4-BE49-F238E27FC236}">
                <a16:creationId xmlns:a16="http://schemas.microsoft.com/office/drawing/2014/main" id="{492FD9C0-BFC4-FBD4-382D-D6D3C8B3C636}"/>
              </a:ext>
            </a:extLst>
          </p:cNvPr>
          <p:cNvSpPr>
            <a:spLocks noGrp="1"/>
          </p:cNvSpPr>
          <p:nvPr>
            <p:ph type="dt" sz="half" idx="10"/>
          </p:nvPr>
        </p:nvSpPr>
        <p:spPr/>
        <p:txBody>
          <a:bodyPr/>
          <a:lstStyle/>
          <a:p>
            <a:pPr algn="just"/>
            <a:r>
              <a:rPr lang="en-GB" dirty="0">
                <a:latin typeface="Times New Roman" panose="02020603050405020304" pitchFamily="18" charset="0"/>
                <a:cs typeface="Times New Roman" panose="02020603050405020304" pitchFamily="18" charset="0"/>
              </a:rPr>
              <a:t>20 January 2026</a:t>
            </a:r>
            <a:endParaRPr lang="en-TR" dirty="0">
              <a:latin typeface="Times New Roman" panose="02020603050405020304" pitchFamily="18" charset="0"/>
              <a:cs typeface="Times New Roman" panose="02020603050405020304" pitchFamily="18" charset="0"/>
            </a:endParaRPr>
          </a:p>
        </p:txBody>
      </p:sp>
      <p:sp>
        <p:nvSpPr>
          <p:cNvPr id="6" name="Alt Bilgi Yer Tutucusu 5">
            <a:extLst>
              <a:ext uri="{FF2B5EF4-FFF2-40B4-BE49-F238E27FC236}">
                <a16:creationId xmlns:a16="http://schemas.microsoft.com/office/drawing/2014/main" id="{8F25ED11-DD8F-DE69-3C47-BDE69C9C7BA0}"/>
              </a:ext>
            </a:extLst>
          </p:cNvPr>
          <p:cNvSpPr>
            <a:spLocks noGrp="1"/>
          </p:cNvSpPr>
          <p:nvPr>
            <p:ph type="ftr" sz="quarter" idx="11"/>
          </p:nvPr>
        </p:nvSpPr>
        <p:spPr/>
        <p:txBody>
          <a:bodyPr/>
          <a:lstStyle/>
          <a:p>
            <a:r>
              <a:rPr lang="tr-TR" dirty="0">
                <a:latin typeface="Times New Roman" panose="02020603050405020304" pitchFamily="18" charset="0"/>
                <a:cs typeface="Times New Roman" panose="02020603050405020304" pitchFamily="18" charset="0"/>
              </a:rPr>
              <a:t>BODEN LAW</a:t>
            </a:r>
            <a:endParaRPr lang="en-TR" dirty="0">
              <a:latin typeface="Times New Roman" panose="02020603050405020304" pitchFamily="18" charset="0"/>
              <a:cs typeface="Times New Roman" panose="02020603050405020304" pitchFamily="18" charset="0"/>
            </a:endParaRPr>
          </a:p>
        </p:txBody>
      </p:sp>
      <p:sp>
        <p:nvSpPr>
          <p:cNvPr id="7" name="Slayt Numarası Yer Tutucusu 6">
            <a:extLst>
              <a:ext uri="{FF2B5EF4-FFF2-40B4-BE49-F238E27FC236}">
                <a16:creationId xmlns:a16="http://schemas.microsoft.com/office/drawing/2014/main" id="{0831DA9F-7EC1-1E2B-8A8A-5A8CF3CE1114}"/>
              </a:ext>
            </a:extLst>
          </p:cNvPr>
          <p:cNvSpPr>
            <a:spLocks noGrp="1"/>
          </p:cNvSpPr>
          <p:nvPr>
            <p:ph type="sldNum" sz="quarter" idx="12"/>
          </p:nvPr>
        </p:nvSpPr>
        <p:spPr/>
        <p:txBody>
          <a:bodyPr/>
          <a:lstStyle/>
          <a:p>
            <a:fld id="{FC4809FD-5084-FB4A-A320-E3FB42C97C04}" type="slidenum">
              <a:rPr lang="en-TR" smtClean="0">
                <a:latin typeface="Times New Roman" panose="02020603050405020304" pitchFamily="18" charset="0"/>
                <a:cs typeface="Times New Roman" panose="02020603050405020304" pitchFamily="18" charset="0"/>
              </a:rPr>
              <a:pPr/>
              <a:t>9</a:t>
            </a:fld>
            <a:endParaRPr lang="en-TR" dirty="0">
              <a:latin typeface="Times New Roman" panose="02020603050405020304" pitchFamily="18" charset="0"/>
              <a:cs typeface="Times New Roman" panose="02020603050405020304" pitchFamily="18" charset="0"/>
            </a:endParaRPr>
          </a:p>
        </p:txBody>
      </p:sp>
      <p:pic>
        <p:nvPicPr>
          <p:cNvPr id="9" name="Picture 1">
            <a:extLst>
              <a:ext uri="{FF2B5EF4-FFF2-40B4-BE49-F238E27FC236}">
                <a16:creationId xmlns:a16="http://schemas.microsoft.com/office/drawing/2014/main" id="{BCAA57A3-369E-219D-43CD-84B119F603F5}"/>
              </a:ext>
            </a:extLst>
          </p:cNvPr>
          <p:cNvPicPr>
            <a:picLocks noChangeAspect="1"/>
          </p:cNvPicPr>
          <p:nvPr/>
        </p:nvPicPr>
        <p:blipFill>
          <a:blip r:embed="rId3"/>
          <a:stretch>
            <a:fillRect/>
          </a:stretch>
        </p:blipFill>
        <p:spPr>
          <a:xfrm>
            <a:off x="10581342" y="6288972"/>
            <a:ext cx="1271850" cy="499880"/>
          </a:xfrm>
          <a:prstGeom prst="rect">
            <a:avLst/>
          </a:prstGeom>
        </p:spPr>
      </p:pic>
      <p:sp>
        <p:nvSpPr>
          <p:cNvPr id="2" name="Title 1">
            <a:extLst>
              <a:ext uri="{FF2B5EF4-FFF2-40B4-BE49-F238E27FC236}">
                <a16:creationId xmlns:a16="http://schemas.microsoft.com/office/drawing/2014/main" id="{B74DC9D2-9189-83AF-A902-B36BD4A27F6A}"/>
              </a:ext>
            </a:extLst>
          </p:cNvPr>
          <p:cNvSpPr>
            <a:spLocks noGrp="1"/>
          </p:cNvSpPr>
          <p:nvPr>
            <p:ph type="title"/>
          </p:nvPr>
        </p:nvSpPr>
        <p:spPr>
          <a:xfrm>
            <a:off x="356840" y="389952"/>
            <a:ext cx="10515600" cy="892436"/>
          </a:xfrm>
        </p:spPr>
        <p:txBody>
          <a:bodyPr>
            <a:normAutofit/>
          </a:bodyPr>
          <a:lstStyle/>
          <a:p>
            <a:r>
              <a:rPr lang="en-GB" sz="3200" b="1" dirty="0">
                <a:latin typeface="Times New Roman" panose="02020603050405020304" pitchFamily="18" charset="0"/>
                <a:cs typeface="Times New Roman" panose="02020603050405020304" pitchFamily="18" charset="0"/>
              </a:rPr>
              <a:t>Natural Gas Highlights of 2025</a:t>
            </a:r>
          </a:p>
        </p:txBody>
      </p:sp>
      <p:pic>
        <p:nvPicPr>
          <p:cNvPr id="8" name="Picture 9">
            <a:extLst>
              <a:ext uri="{FF2B5EF4-FFF2-40B4-BE49-F238E27FC236}">
                <a16:creationId xmlns:a16="http://schemas.microsoft.com/office/drawing/2014/main" id="{9CF5B865-6B25-F0E0-6A9B-F2B62F549021}"/>
              </a:ext>
            </a:extLst>
          </p:cNvPr>
          <p:cNvPicPr>
            <a:picLocks noChangeAspect="1"/>
          </p:cNvPicPr>
          <p:nvPr/>
        </p:nvPicPr>
        <p:blipFill>
          <a:blip r:embed="rId4"/>
          <a:stretch>
            <a:fillRect/>
          </a:stretch>
        </p:blipFill>
        <p:spPr>
          <a:xfrm>
            <a:off x="9581538" y="69148"/>
            <a:ext cx="2271653" cy="892435"/>
          </a:xfrm>
          <a:prstGeom prst="rect">
            <a:avLst/>
          </a:prstGeom>
        </p:spPr>
      </p:pic>
    </p:spTree>
    <p:extLst>
      <p:ext uri="{BB962C8B-B14F-4D97-AF65-F5344CB8AC3E}">
        <p14:creationId xmlns:p14="http://schemas.microsoft.com/office/powerpoint/2010/main" val="7657448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8719</TotalTime>
  <Words>1799</Words>
  <Application>Microsoft Office PowerPoint</Application>
  <PresentationFormat>Widescreen</PresentationFormat>
  <Paragraphs>166</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SANTRAL-MEDIUM</vt:lpstr>
      <vt:lpstr>Aptos</vt:lpstr>
      <vt:lpstr>Arial</vt:lpstr>
      <vt:lpstr>Calibri</vt:lpstr>
      <vt:lpstr>Calibri Light</vt:lpstr>
      <vt:lpstr>Times New Roman</vt:lpstr>
      <vt:lpstr>Office Theme</vt:lpstr>
      <vt:lpstr>PowerPoint Presentation</vt:lpstr>
      <vt:lpstr>2025 in general</vt:lpstr>
      <vt:lpstr>PowerPoint Presentation</vt:lpstr>
      <vt:lpstr>PowerPoint Presentation</vt:lpstr>
      <vt:lpstr>Electricity Highlights of 2025</vt:lpstr>
      <vt:lpstr>YEKA Developments </vt:lpstr>
      <vt:lpstr>YEKA Developments </vt:lpstr>
      <vt:lpstr>Natural Gas Highlights of 2025: Overview</vt:lpstr>
      <vt:lpstr>Natural Gas Highlights of 2025</vt:lpstr>
      <vt:lpstr>Natural Gas Highlights of 2025</vt:lpstr>
      <vt:lpstr>Other Regulatory Highlights of 2025: Overview</vt:lpstr>
      <vt:lpstr>Other Regulatory Highlights of 2025</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Emre Senkartal</dc:creator>
  <cp:lastModifiedBy>Ceren Karaciğer</cp:lastModifiedBy>
  <cp:revision>127</cp:revision>
  <dcterms:created xsi:type="dcterms:W3CDTF">2023-12-12T18:14:30Z</dcterms:created>
  <dcterms:modified xsi:type="dcterms:W3CDTF">2026-01-20T06:14:09Z</dcterms:modified>
</cp:coreProperties>
</file>